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47.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Lst>
  <p:sldSz cy="5143500" cx="9144000"/>
  <p:notesSz cx="6858000" cy="9144000"/>
  <p:embeddedFontLst>
    <p:embeddedFont>
      <p:font typeface="Montserrat"/>
      <p:regular r:id="rId53"/>
      <p:bold r:id="rId54"/>
      <p:italic r:id="rId55"/>
      <p:boldItalic r:id="rId56"/>
    </p:embeddedFont>
    <p:embeddedFont>
      <p:font typeface="Lato"/>
      <p:regular r:id="rId57"/>
      <p:bold r:id="rId58"/>
      <p:italic r:id="rId59"/>
      <p:boldItalic r:id="rId60"/>
    </p:embeddedFont>
    <p:embeddedFont>
      <p:font typeface="Montserrat Light"/>
      <p:regular r:id="rId61"/>
      <p:bold r:id="rId62"/>
      <p:italic r:id="rId63"/>
      <p:boldItalic r:id="rId64"/>
    </p:embeddedFont>
    <p:embeddedFont>
      <p:font typeface="Montserrat ExtraBold"/>
      <p:bold r:id="rId65"/>
      <p:boldItalic r:id="rId6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MontserratLight-bold.fntdata"/><Relationship Id="rId61" Type="http://schemas.openxmlformats.org/officeDocument/2006/relationships/font" Target="fonts/MontserratLight-regular.fntdata"/><Relationship Id="rId20" Type="http://schemas.openxmlformats.org/officeDocument/2006/relationships/slide" Target="slides/slide15.xml"/><Relationship Id="rId64" Type="http://schemas.openxmlformats.org/officeDocument/2006/relationships/font" Target="fonts/MontserratLight-boldItalic.fntdata"/><Relationship Id="rId63" Type="http://schemas.openxmlformats.org/officeDocument/2006/relationships/font" Target="fonts/MontserratLight-italic.fntdata"/><Relationship Id="rId22" Type="http://schemas.openxmlformats.org/officeDocument/2006/relationships/slide" Target="slides/slide17.xml"/><Relationship Id="rId66" Type="http://schemas.openxmlformats.org/officeDocument/2006/relationships/font" Target="fonts/MontserratExtraBold-boldItalic.fntdata"/><Relationship Id="rId21" Type="http://schemas.openxmlformats.org/officeDocument/2006/relationships/slide" Target="slides/slide16.xml"/><Relationship Id="rId65" Type="http://schemas.openxmlformats.org/officeDocument/2006/relationships/font" Target="fonts/MontserratExtraBold-bold.fntdata"/><Relationship Id="rId24" Type="http://schemas.openxmlformats.org/officeDocument/2006/relationships/slide" Target="slides/slide19.xml"/><Relationship Id="rId23" Type="http://schemas.openxmlformats.org/officeDocument/2006/relationships/slide" Target="slides/slide18.xml"/><Relationship Id="rId60" Type="http://schemas.openxmlformats.org/officeDocument/2006/relationships/font" Target="fonts/Lato-boldItalic.fntdata"/><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font" Target="fonts/Montserrat-regular.fntdata"/><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font" Target="fonts/Montserrat-italic.fntdata"/><Relationship Id="rId10" Type="http://schemas.openxmlformats.org/officeDocument/2006/relationships/slide" Target="slides/slide5.xml"/><Relationship Id="rId54" Type="http://schemas.openxmlformats.org/officeDocument/2006/relationships/font" Target="fonts/Montserrat-bold.fntdata"/><Relationship Id="rId13" Type="http://schemas.openxmlformats.org/officeDocument/2006/relationships/slide" Target="slides/slide8.xml"/><Relationship Id="rId57" Type="http://schemas.openxmlformats.org/officeDocument/2006/relationships/font" Target="fonts/Lato-regular.fntdata"/><Relationship Id="rId12" Type="http://schemas.openxmlformats.org/officeDocument/2006/relationships/slide" Target="slides/slide7.xml"/><Relationship Id="rId56" Type="http://schemas.openxmlformats.org/officeDocument/2006/relationships/font" Target="fonts/Montserrat-boldItalic.fntdata"/><Relationship Id="rId15" Type="http://schemas.openxmlformats.org/officeDocument/2006/relationships/slide" Target="slides/slide10.xml"/><Relationship Id="rId59" Type="http://schemas.openxmlformats.org/officeDocument/2006/relationships/font" Target="fonts/Lato-italic.fntdata"/><Relationship Id="rId14" Type="http://schemas.openxmlformats.org/officeDocument/2006/relationships/slide" Target="slides/slide9.xml"/><Relationship Id="rId58" Type="http://schemas.openxmlformats.org/officeDocument/2006/relationships/font" Target="fonts/Lato-bold.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117d48bab41_0_2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117d48bab41_0_2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119c87bbefd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119c87bbefd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19c87bbefd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19c87bbefd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119c87bbefd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119c87bbefd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119c87bbefd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119c87bbefd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119c87bbefd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119c87bbefd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119c87bbefd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119c87bbefd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119c87bbefd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119c87bbefd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119c87bbefd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119c87bbefd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119c87bc03b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119c87bc03b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119c87bc03b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119c87bc03b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117d48bab41_0_2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117d48bab41_0_2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119c87bc03b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119c87bc03b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119c87bc03b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119c87bc03b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119c87bc03b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119c87bc03b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119c87bc03b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119c87bc03b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119c87bc03b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119c87bc03b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119c87bc03b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119c87bc03b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119c87bc03b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119c87bc03b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119c87bc03b_1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119c87bc03b_1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119c87bc03b_1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119c87bc03b_1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119c87bc03b_1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119c87bc03b_1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119c87bc03b_1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119c87bc03b_1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119c87bc03b_1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119c87bc03b_1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119c87bc03b_1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119c87bc03b_1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119c87bc03b_1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119c87bc03b_1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119c87bc03b_1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119c87bc03b_1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119c87bc03b_1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119c87bc03b_1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119c87bc03b_1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2" name="Google Shape;402;g119c87bc03b_1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119c87bc03b_1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119c87bc03b_1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g119c87bc03b_1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7" name="Google Shape;417;g119c87bc03b_1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119c87bc03b_1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3" name="Google Shape;423;g119c87bc03b_1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g119c87bc03b_1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1" name="Google Shape;431;g119c87bc03b_1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117d48bab41_0_3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117d48bab41_0_3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119c87bc03b_1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9" name="Google Shape;439;g119c87bc03b_1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g119c87bc03b_1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6" name="Google Shape;446;g119c87bc03b_1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g119c87bc03b_1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2" name="Google Shape;452;g119c87bc03b_1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g119c87bc03b_1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8" name="Google Shape;458;g119c87bc03b_1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g119c87bc03b_1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4" name="Google Shape;464;g119c87bc03b_1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g119c87bc03b_1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1" name="Google Shape;471;g119c87bc03b_1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g119c87bc03b_1_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9" name="Google Shape;479;g119c87bc03b_1_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g119c87bc03b_1_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7" name="Google Shape;487;g119c87bc03b_1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117d48bab41_0_3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117d48bab41_0_3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119c87bbefd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119c87bbefd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119c87bbefd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119c87bbefd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119c87bbefd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119c87bbefd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119c87bbefd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119c87bbefd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3537150" y="1578400"/>
            <a:ext cx="5017500" cy="1578900"/>
          </a:xfrm>
          <a:prstGeom prst="rect">
            <a:avLst/>
          </a:prstGeom>
        </p:spPr>
        <p:txBody>
          <a:bodyPr anchorCtr="0" anchor="t" bIns="91425" lIns="91425" spcFirstLastPara="1" rIns="91425" wrap="square" tIns="91425">
            <a:norm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7" name="Google Shape;17;p2"/>
          <p:cNvSpPr txBox="1"/>
          <p:nvPr>
            <p:ph idx="1" type="subTitle"/>
          </p:nvPr>
        </p:nvSpPr>
        <p:spPr>
          <a:xfrm>
            <a:off x="5083950" y="3924925"/>
            <a:ext cx="34707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8" name="Google Shape;18;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5"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1"/>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1"/>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1"/>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1"/>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1"/>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1"/>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1"/>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1"/>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1"/>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1"/>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1"/>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1"/>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 name="Google Shape;125;p11"/>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rm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p:nvPr>
            <p:ph idx="1" type="body"/>
          </p:nvPr>
        </p:nvSpPr>
        <p:spPr>
          <a:xfrm>
            <a:off x="823850" y="2643124"/>
            <a:ext cx="4776000" cy="1218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27" name="Google Shape;12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8" name="Shape 128"/>
        <p:cNvGrpSpPr/>
        <p:nvPr/>
      </p:nvGrpSpPr>
      <p:grpSpPr>
        <a:xfrm>
          <a:off x="0" y="0"/>
          <a:ext cx="0" cy="0"/>
          <a:chOff x="0" y="0"/>
          <a:chExt cx="0" cy="0"/>
        </a:xfrm>
      </p:grpSpPr>
      <p:sp>
        <p:nvSpPr>
          <p:cNvPr id="129" name="Google Shape;12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 name="Google Shape;39;p3"/>
          <p:cNvSpPr txBox="1"/>
          <p:nvPr>
            <p:ph type="title"/>
          </p:nvPr>
        </p:nvSpPr>
        <p:spPr>
          <a:xfrm>
            <a:off x="823850" y="2053000"/>
            <a:ext cx="4587000" cy="11487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0" name="Google Shape;40;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6" name="Google Shape;46;p4"/>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47" name="Google Shape;47;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8"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3" name="Google Shape;53;p5"/>
          <p:cNvSpPr txBox="1"/>
          <p:nvPr>
            <p:ph idx="1" type="body"/>
          </p:nvPr>
        </p:nvSpPr>
        <p:spPr>
          <a:xfrm>
            <a:off x="1297500"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5"/>
          <p:cNvSpPr txBox="1"/>
          <p:nvPr>
            <p:ph idx="2" type="body"/>
          </p:nvPr>
        </p:nvSpPr>
        <p:spPr>
          <a:xfrm>
            <a:off x="4933221"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5" name="Google Shape;55;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6"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1" name="Google Shape;61;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2"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7"/>
          <p:cNvSpPr txBox="1"/>
          <p:nvPr>
            <p:ph type="title"/>
          </p:nvPr>
        </p:nvSpPr>
        <p:spPr>
          <a:xfrm>
            <a:off x="1297500" y="393750"/>
            <a:ext cx="3798900" cy="1493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7" name="Google Shape;67;p7"/>
          <p:cNvSpPr txBox="1"/>
          <p:nvPr>
            <p:ph idx="1" type="body"/>
          </p:nvPr>
        </p:nvSpPr>
        <p:spPr>
          <a:xfrm>
            <a:off x="1297500" y="1972550"/>
            <a:ext cx="3798900" cy="2415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8" name="Google Shape;68;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9"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8"/>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8"/>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8"/>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8"/>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8"/>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8"/>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8"/>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8"/>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 name="Google Shape;89;p8"/>
          <p:cNvSpPr txBox="1"/>
          <p:nvPr>
            <p:ph type="title"/>
          </p:nvPr>
        </p:nvSpPr>
        <p:spPr>
          <a:xfrm>
            <a:off x="823850" y="866775"/>
            <a:ext cx="4587000" cy="35211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0" name="Google Shape;90;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9"/>
          <p:cNvSpPr txBox="1"/>
          <p:nvPr>
            <p:ph type="title"/>
          </p:nvPr>
        </p:nvSpPr>
        <p:spPr>
          <a:xfrm>
            <a:off x="1297500" y="1658325"/>
            <a:ext cx="3036300" cy="17517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96" name="Google Shape;96;p9"/>
          <p:cNvSpPr txBox="1"/>
          <p:nvPr>
            <p:ph idx="1" type="subTitle"/>
          </p:nvPr>
        </p:nvSpPr>
        <p:spPr>
          <a:xfrm>
            <a:off x="1297500" y="3538000"/>
            <a:ext cx="30363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97" name="Google Shape;97;p9"/>
          <p:cNvSpPr txBox="1"/>
          <p:nvPr>
            <p:ph idx="2" type="body"/>
          </p:nvPr>
        </p:nvSpPr>
        <p:spPr>
          <a:xfrm>
            <a:off x="4648200" y="1696600"/>
            <a:ext cx="3676800" cy="234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8" name="Google Shape;98;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9"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0"/>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10"/>
          <p:cNvSpPr txBox="1"/>
          <p:nvPr>
            <p:ph idx="1" type="body"/>
          </p:nvPr>
        </p:nvSpPr>
        <p:spPr>
          <a:xfrm>
            <a:off x="812725" y="4305375"/>
            <a:ext cx="6936000" cy="523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04" name="Google Shape;104;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9.png"/><Relationship Id="rId4" Type="http://schemas.openxmlformats.org/officeDocument/2006/relationships/image" Target="../media/image18.png"/><Relationship Id="rId5" Type="http://schemas.openxmlformats.org/officeDocument/2006/relationships/image" Target="../media/image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37.png"/><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0.png"/><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3.png"/><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6.png"/><Relationship Id="rId4" Type="http://schemas.openxmlformats.org/officeDocument/2006/relationships/image" Target="../media/image3.png"/><Relationship Id="rId10" Type="http://schemas.openxmlformats.org/officeDocument/2006/relationships/image" Target="../media/image4.png"/><Relationship Id="rId9" Type="http://schemas.openxmlformats.org/officeDocument/2006/relationships/image" Target="../media/image8.png"/><Relationship Id="rId5" Type="http://schemas.openxmlformats.org/officeDocument/2006/relationships/image" Target="../media/image7.png"/><Relationship Id="rId6" Type="http://schemas.openxmlformats.org/officeDocument/2006/relationships/image" Target="../media/image5.png"/><Relationship Id="rId7" Type="http://schemas.openxmlformats.org/officeDocument/2006/relationships/image" Target="../media/image25.png"/><Relationship Id="rId8"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4.png"/><Relationship Id="rId4" Type="http://schemas.openxmlformats.org/officeDocument/2006/relationships/image" Target="../media/image3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8.png"/><Relationship Id="rId4" Type="http://schemas.openxmlformats.org/officeDocument/2006/relationships/image" Target="../media/image2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6.png"/><Relationship Id="rId4" Type="http://schemas.openxmlformats.org/officeDocument/2006/relationships/image" Target="../media/image3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3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3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33.png"/><Relationship Id="rId4" Type="http://schemas.openxmlformats.org/officeDocument/2006/relationships/image" Target="../media/image29.png"/><Relationship Id="rId5" Type="http://schemas.openxmlformats.org/officeDocument/2006/relationships/image" Target="../media/image3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31.png"/><Relationship Id="rId4" Type="http://schemas.openxmlformats.org/officeDocument/2006/relationships/image" Target="../media/image34.png"/><Relationship Id="rId5" Type="http://schemas.openxmlformats.org/officeDocument/2006/relationships/image" Target="../media/image3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38.png"/><Relationship Id="rId4" Type="http://schemas.openxmlformats.org/officeDocument/2006/relationships/image" Target="../media/image4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4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48.png"/><Relationship Id="rId4" Type="http://schemas.openxmlformats.org/officeDocument/2006/relationships/image" Target="../media/image4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47.png"/><Relationship Id="rId4" Type="http://schemas.openxmlformats.org/officeDocument/2006/relationships/image" Target="../media/image4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4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56.png"/><Relationship Id="rId4" Type="http://schemas.openxmlformats.org/officeDocument/2006/relationships/image" Target="../media/image45.png"/><Relationship Id="rId5" Type="http://schemas.openxmlformats.org/officeDocument/2006/relationships/image" Target="../media/image4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5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5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49.png"/><Relationship Id="rId4" Type="http://schemas.openxmlformats.org/officeDocument/2006/relationships/image" Target="../media/image5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54.png"/><Relationship Id="rId4" Type="http://schemas.openxmlformats.org/officeDocument/2006/relationships/image" Target="../media/image5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4.pn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5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5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59.png"/><Relationship Id="rId4" Type="http://schemas.openxmlformats.org/officeDocument/2006/relationships/image" Target="../media/image5.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60.png"/><Relationship Id="rId4" Type="http://schemas.openxmlformats.org/officeDocument/2006/relationships/image" Target="../media/image5.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58.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hyperlink" Target="https://es.wikipedia.org/wiki/Probabilidad" TargetMode="External"/><Relationship Id="rId4" Type="http://schemas.openxmlformats.org/officeDocument/2006/relationships/hyperlink" Target="https://es.wikipedia.org/wiki/Estad%C3%ADstica" TargetMode="External"/><Relationship Id="rId9" Type="http://schemas.openxmlformats.org/officeDocument/2006/relationships/image" Target="../media/image1.png"/><Relationship Id="rId5" Type="http://schemas.openxmlformats.org/officeDocument/2006/relationships/hyperlink" Target="https://es.wikipedia.org/wiki/Experimento_aleatorio" TargetMode="External"/><Relationship Id="rId6" Type="http://schemas.openxmlformats.org/officeDocument/2006/relationships/image" Target="../media/image9.png"/><Relationship Id="rId7" Type="http://schemas.openxmlformats.org/officeDocument/2006/relationships/image" Target="../media/image16.png"/><Relationship Id="rId8"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13"/>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Tipografia</a:t>
            </a:r>
            <a:endParaRPr/>
          </a:p>
        </p:txBody>
      </p:sp>
      <p:sp>
        <p:nvSpPr>
          <p:cNvPr id="135" name="Google Shape;135;p13"/>
          <p:cNvSpPr txBox="1"/>
          <p:nvPr>
            <p:ph idx="1" type="body"/>
          </p:nvPr>
        </p:nvSpPr>
        <p:spPr>
          <a:xfrm>
            <a:off x="1618300" y="1460625"/>
            <a:ext cx="2263500" cy="2945100"/>
          </a:xfrm>
          <a:prstGeom prst="rect">
            <a:avLst/>
          </a:prstGeom>
        </p:spPr>
        <p:txBody>
          <a:bodyPr anchorCtr="0" anchor="t" bIns="91425" lIns="91425" spcFirstLastPara="1" rIns="91425" wrap="square" tIns="91425">
            <a:normAutofit/>
          </a:bodyPr>
          <a:lstStyle/>
          <a:p>
            <a:pPr indent="0" lvl="0" marL="0" rtl="0" algn="ctr">
              <a:lnSpc>
                <a:spcPct val="50000"/>
              </a:lnSpc>
              <a:spcBef>
                <a:spcPts val="0"/>
              </a:spcBef>
              <a:spcAft>
                <a:spcPts val="0"/>
              </a:spcAft>
              <a:buNone/>
            </a:pPr>
            <a:r>
              <a:rPr b="1" lang="es" sz="1400">
                <a:latin typeface="Montserrat"/>
                <a:ea typeface="Montserrat"/>
                <a:cs typeface="Montserrat"/>
                <a:sym typeface="Montserrat"/>
              </a:rPr>
              <a:t>Monserrat</a:t>
            </a:r>
            <a:endParaRPr b="1" sz="1400">
              <a:latin typeface="Montserrat"/>
              <a:ea typeface="Montserrat"/>
              <a:cs typeface="Montserrat"/>
              <a:sym typeface="Montserrat"/>
            </a:endParaRPr>
          </a:p>
          <a:p>
            <a:pPr indent="0" lvl="0" marL="0" rtl="0" algn="ctr">
              <a:lnSpc>
                <a:spcPct val="50000"/>
              </a:lnSpc>
              <a:spcBef>
                <a:spcPts val="1200"/>
              </a:spcBef>
              <a:spcAft>
                <a:spcPts val="0"/>
              </a:spcAft>
              <a:buNone/>
            </a:pPr>
            <a:r>
              <a:rPr b="1" lang="es" sz="1400">
                <a:latin typeface="Montserrat"/>
                <a:ea typeface="Montserrat"/>
                <a:cs typeface="Montserrat"/>
                <a:sym typeface="Montserrat"/>
              </a:rPr>
              <a:t>ABCDEFGHIJKL</a:t>
            </a:r>
            <a:endParaRPr b="1" sz="1400">
              <a:latin typeface="Montserrat"/>
              <a:ea typeface="Montserrat"/>
              <a:cs typeface="Montserrat"/>
              <a:sym typeface="Montserrat"/>
            </a:endParaRPr>
          </a:p>
          <a:p>
            <a:pPr indent="0" lvl="0" marL="0" rtl="0" algn="ctr">
              <a:lnSpc>
                <a:spcPct val="50000"/>
              </a:lnSpc>
              <a:spcBef>
                <a:spcPts val="1200"/>
              </a:spcBef>
              <a:spcAft>
                <a:spcPts val="0"/>
              </a:spcAft>
              <a:buNone/>
            </a:pPr>
            <a:r>
              <a:rPr b="1" lang="es" sz="1400">
                <a:latin typeface="Montserrat"/>
                <a:ea typeface="Montserrat"/>
                <a:cs typeface="Montserrat"/>
                <a:sym typeface="Montserrat"/>
              </a:rPr>
              <a:t>MNOPQRSTUV</a:t>
            </a:r>
            <a:endParaRPr b="1" sz="1400">
              <a:latin typeface="Montserrat"/>
              <a:ea typeface="Montserrat"/>
              <a:cs typeface="Montserrat"/>
              <a:sym typeface="Montserrat"/>
            </a:endParaRPr>
          </a:p>
          <a:p>
            <a:pPr indent="0" lvl="0" marL="0" rtl="0" algn="ctr">
              <a:lnSpc>
                <a:spcPct val="50000"/>
              </a:lnSpc>
              <a:spcBef>
                <a:spcPts val="1200"/>
              </a:spcBef>
              <a:spcAft>
                <a:spcPts val="0"/>
              </a:spcAft>
              <a:buNone/>
            </a:pPr>
            <a:r>
              <a:rPr b="1" lang="es" sz="1400">
                <a:latin typeface="Montserrat"/>
                <a:ea typeface="Montserrat"/>
                <a:cs typeface="Montserrat"/>
                <a:sym typeface="Montserrat"/>
              </a:rPr>
              <a:t>WXYZ</a:t>
            </a:r>
            <a:endParaRPr b="1" sz="1400">
              <a:latin typeface="Montserrat"/>
              <a:ea typeface="Montserrat"/>
              <a:cs typeface="Montserrat"/>
              <a:sym typeface="Montserrat"/>
            </a:endParaRPr>
          </a:p>
          <a:p>
            <a:pPr indent="0" lvl="0" marL="0" rtl="0" algn="ctr">
              <a:lnSpc>
                <a:spcPct val="50000"/>
              </a:lnSpc>
              <a:spcBef>
                <a:spcPts val="1200"/>
              </a:spcBef>
              <a:spcAft>
                <a:spcPts val="0"/>
              </a:spcAft>
              <a:buNone/>
            </a:pPr>
            <a:r>
              <a:rPr b="1" lang="es" sz="1400">
                <a:latin typeface="Montserrat"/>
                <a:ea typeface="Montserrat"/>
                <a:cs typeface="Montserrat"/>
                <a:sym typeface="Montserrat"/>
              </a:rPr>
              <a:t>Abcdefghijklmn</a:t>
            </a:r>
            <a:endParaRPr b="1" sz="1400">
              <a:latin typeface="Montserrat"/>
              <a:ea typeface="Montserrat"/>
              <a:cs typeface="Montserrat"/>
              <a:sym typeface="Montserrat"/>
            </a:endParaRPr>
          </a:p>
          <a:p>
            <a:pPr indent="0" lvl="0" marL="0" rtl="0" algn="ctr">
              <a:lnSpc>
                <a:spcPct val="50000"/>
              </a:lnSpc>
              <a:spcBef>
                <a:spcPts val="1200"/>
              </a:spcBef>
              <a:spcAft>
                <a:spcPts val="0"/>
              </a:spcAft>
              <a:buNone/>
            </a:pPr>
            <a:r>
              <a:rPr b="1" lang="es" sz="1400">
                <a:latin typeface="Montserrat"/>
                <a:ea typeface="Montserrat"/>
                <a:cs typeface="Montserrat"/>
                <a:sym typeface="Montserrat"/>
              </a:rPr>
              <a:t>opqrstuvwxyz</a:t>
            </a:r>
            <a:endParaRPr b="1" sz="1400">
              <a:latin typeface="Montserrat"/>
              <a:ea typeface="Montserrat"/>
              <a:cs typeface="Montserrat"/>
              <a:sym typeface="Montserrat"/>
            </a:endParaRPr>
          </a:p>
          <a:p>
            <a:pPr indent="0" lvl="0" marL="0" rtl="0" algn="ctr">
              <a:lnSpc>
                <a:spcPct val="50000"/>
              </a:lnSpc>
              <a:spcBef>
                <a:spcPts val="1200"/>
              </a:spcBef>
              <a:spcAft>
                <a:spcPts val="0"/>
              </a:spcAft>
              <a:buNone/>
            </a:pPr>
            <a:r>
              <a:rPr b="1" lang="es" sz="1400">
                <a:latin typeface="Montserrat"/>
                <a:ea typeface="Montserrat"/>
                <a:cs typeface="Montserrat"/>
                <a:sym typeface="Montserrat"/>
              </a:rPr>
              <a:t>0123456789</a:t>
            </a:r>
            <a:endParaRPr b="1" sz="1400">
              <a:latin typeface="Montserrat"/>
              <a:ea typeface="Montserrat"/>
              <a:cs typeface="Montserrat"/>
              <a:sym typeface="Montserrat"/>
            </a:endParaRPr>
          </a:p>
          <a:p>
            <a:pPr indent="0" lvl="0" marL="0" rtl="0" algn="ctr">
              <a:lnSpc>
                <a:spcPct val="50000"/>
              </a:lnSpc>
              <a:spcBef>
                <a:spcPts val="1200"/>
              </a:spcBef>
              <a:spcAft>
                <a:spcPts val="1200"/>
              </a:spcAft>
              <a:buNone/>
            </a:pPr>
            <a:r>
              <a:rPr b="1" lang="es" sz="1400">
                <a:latin typeface="Montserrat"/>
                <a:ea typeface="Montserrat"/>
                <a:cs typeface="Montserrat"/>
                <a:sym typeface="Montserrat"/>
              </a:rPr>
              <a:t>!@#$%^&amp;*()_-+=</a:t>
            </a:r>
            <a:endParaRPr b="1">
              <a:latin typeface="Montserrat"/>
              <a:ea typeface="Montserrat"/>
              <a:cs typeface="Montserrat"/>
              <a:sym typeface="Montserrat"/>
            </a:endParaRPr>
          </a:p>
        </p:txBody>
      </p:sp>
      <p:sp>
        <p:nvSpPr>
          <p:cNvPr id="136" name="Google Shape;136;p13"/>
          <p:cNvSpPr txBox="1"/>
          <p:nvPr>
            <p:ph idx="1" type="body"/>
          </p:nvPr>
        </p:nvSpPr>
        <p:spPr>
          <a:xfrm>
            <a:off x="3578275" y="1460625"/>
            <a:ext cx="2263500" cy="2945100"/>
          </a:xfrm>
          <a:prstGeom prst="rect">
            <a:avLst/>
          </a:prstGeom>
        </p:spPr>
        <p:txBody>
          <a:bodyPr anchorCtr="0" anchor="t" bIns="91425" lIns="91425" spcFirstLastPara="1" rIns="91425" wrap="square" tIns="91425">
            <a:normAutofit/>
          </a:bodyPr>
          <a:lstStyle/>
          <a:p>
            <a:pPr indent="0" lvl="0" marL="0" rtl="0" algn="ctr">
              <a:lnSpc>
                <a:spcPct val="50000"/>
              </a:lnSpc>
              <a:spcBef>
                <a:spcPts val="0"/>
              </a:spcBef>
              <a:spcAft>
                <a:spcPts val="0"/>
              </a:spcAft>
              <a:buNone/>
            </a:pPr>
            <a:r>
              <a:rPr b="1" lang="es" sz="1400"/>
              <a:t>Lato</a:t>
            </a:r>
            <a:endParaRPr b="1" sz="1400"/>
          </a:p>
          <a:p>
            <a:pPr indent="0" lvl="0" marL="0" rtl="0" algn="ctr">
              <a:lnSpc>
                <a:spcPct val="50000"/>
              </a:lnSpc>
              <a:spcBef>
                <a:spcPts val="1200"/>
              </a:spcBef>
              <a:spcAft>
                <a:spcPts val="0"/>
              </a:spcAft>
              <a:buNone/>
            </a:pPr>
            <a:r>
              <a:rPr b="1" lang="es" sz="1400"/>
              <a:t>ABCDEFGHIJKL</a:t>
            </a:r>
            <a:endParaRPr b="1" sz="1400"/>
          </a:p>
          <a:p>
            <a:pPr indent="0" lvl="0" marL="0" rtl="0" algn="ctr">
              <a:lnSpc>
                <a:spcPct val="50000"/>
              </a:lnSpc>
              <a:spcBef>
                <a:spcPts val="1200"/>
              </a:spcBef>
              <a:spcAft>
                <a:spcPts val="0"/>
              </a:spcAft>
              <a:buNone/>
            </a:pPr>
            <a:r>
              <a:rPr b="1" lang="es" sz="1400"/>
              <a:t>MNOPQRSTUV</a:t>
            </a:r>
            <a:endParaRPr b="1" sz="1400"/>
          </a:p>
          <a:p>
            <a:pPr indent="0" lvl="0" marL="0" rtl="0" algn="ctr">
              <a:lnSpc>
                <a:spcPct val="50000"/>
              </a:lnSpc>
              <a:spcBef>
                <a:spcPts val="1200"/>
              </a:spcBef>
              <a:spcAft>
                <a:spcPts val="0"/>
              </a:spcAft>
              <a:buNone/>
            </a:pPr>
            <a:r>
              <a:rPr b="1" lang="es" sz="1400"/>
              <a:t>WXYZ</a:t>
            </a:r>
            <a:endParaRPr b="1" sz="1400"/>
          </a:p>
          <a:p>
            <a:pPr indent="0" lvl="0" marL="0" rtl="0" algn="ctr">
              <a:lnSpc>
                <a:spcPct val="50000"/>
              </a:lnSpc>
              <a:spcBef>
                <a:spcPts val="1200"/>
              </a:spcBef>
              <a:spcAft>
                <a:spcPts val="0"/>
              </a:spcAft>
              <a:buNone/>
            </a:pPr>
            <a:r>
              <a:rPr b="1" lang="es" sz="1400"/>
              <a:t>Abcdefghijklmn</a:t>
            </a:r>
            <a:endParaRPr b="1" sz="1400"/>
          </a:p>
          <a:p>
            <a:pPr indent="0" lvl="0" marL="0" rtl="0" algn="ctr">
              <a:lnSpc>
                <a:spcPct val="50000"/>
              </a:lnSpc>
              <a:spcBef>
                <a:spcPts val="1200"/>
              </a:spcBef>
              <a:spcAft>
                <a:spcPts val="0"/>
              </a:spcAft>
              <a:buNone/>
            </a:pPr>
            <a:r>
              <a:rPr b="1" lang="es" sz="1400"/>
              <a:t>opqrstuvwxyz</a:t>
            </a:r>
            <a:endParaRPr b="1" sz="1400"/>
          </a:p>
          <a:p>
            <a:pPr indent="0" lvl="0" marL="0" rtl="0" algn="ctr">
              <a:lnSpc>
                <a:spcPct val="50000"/>
              </a:lnSpc>
              <a:spcBef>
                <a:spcPts val="1200"/>
              </a:spcBef>
              <a:spcAft>
                <a:spcPts val="0"/>
              </a:spcAft>
              <a:buNone/>
            </a:pPr>
            <a:r>
              <a:rPr b="1" lang="es" sz="1400"/>
              <a:t>0123456789</a:t>
            </a:r>
            <a:endParaRPr b="1" sz="1400"/>
          </a:p>
          <a:p>
            <a:pPr indent="0" lvl="0" marL="0" rtl="0" algn="ctr">
              <a:lnSpc>
                <a:spcPct val="50000"/>
              </a:lnSpc>
              <a:spcBef>
                <a:spcPts val="1200"/>
              </a:spcBef>
              <a:spcAft>
                <a:spcPts val="1200"/>
              </a:spcAft>
              <a:buNone/>
            </a:pPr>
            <a:r>
              <a:rPr b="1" lang="es" sz="1400"/>
              <a:t>!@#$%^&amp;*()_-+=</a:t>
            </a:r>
            <a:endParaRPr b="1"/>
          </a:p>
        </p:txBody>
      </p:sp>
      <p:sp>
        <p:nvSpPr>
          <p:cNvPr id="137" name="Google Shape;137;p13"/>
          <p:cNvSpPr txBox="1"/>
          <p:nvPr>
            <p:ph idx="1" type="body"/>
          </p:nvPr>
        </p:nvSpPr>
        <p:spPr>
          <a:xfrm>
            <a:off x="6789375" y="1460625"/>
            <a:ext cx="2263500" cy="2945100"/>
          </a:xfrm>
          <a:prstGeom prst="rect">
            <a:avLst/>
          </a:prstGeom>
        </p:spPr>
        <p:txBody>
          <a:bodyPr anchorCtr="0" anchor="t" bIns="91425" lIns="91425" spcFirstLastPara="1" rIns="91425" wrap="square" tIns="91425">
            <a:normAutofit/>
          </a:bodyPr>
          <a:lstStyle/>
          <a:p>
            <a:pPr indent="0" lvl="0" marL="0" rtl="0" algn="ctr">
              <a:lnSpc>
                <a:spcPct val="50000"/>
              </a:lnSpc>
              <a:spcBef>
                <a:spcPts val="0"/>
              </a:spcBef>
              <a:spcAft>
                <a:spcPts val="0"/>
              </a:spcAft>
              <a:buNone/>
            </a:pPr>
            <a:r>
              <a:rPr lang="es" sz="1400">
                <a:latin typeface="Montserrat Light"/>
                <a:ea typeface="Montserrat Light"/>
                <a:cs typeface="Montserrat Light"/>
                <a:sym typeface="Montserrat Light"/>
              </a:rPr>
              <a:t>Monserrat</a:t>
            </a:r>
            <a:endParaRPr sz="1400">
              <a:latin typeface="Montserrat Light"/>
              <a:ea typeface="Montserrat Light"/>
              <a:cs typeface="Montserrat Light"/>
              <a:sym typeface="Montserrat Light"/>
            </a:endParaRPr>
          </a:p>
          <a:p>
            <a:pPr indent="0" lvl="0" marL="0" rtl="0" algn="ctr">
              <a:lnSpc>
                <a:spcPct val="50000"/>
              </a:lnSpc>
              <a:spcBef>
                <a:spcPts val="1200"/>
              </a:spcBef>
              <a:spcAft>
                <a:spcPts val="0"/>
              </a:spcAft>
              <a:buNone/>
            </a:pPr>
            <a:r>
              <a:rPr lang="es" sz="1400">
                <a:latin typeface="Montserrat Light"/>
                <a:ea typeface="Montserrat Light"/>
                <a:cs typeface="Montserrat Light"/>
                <a:sym typeface="Montserrat Light"/>
              </a:rPr>
              <a:t>ABCDEFGHIJKL</a:t>
            </a:r>
            <a:endParaRPr sz="1400">
              <a:latin typeface="Montserrat Light"/>
              <a:ea typeface="Montserrat Light"/>
              <a:cs typeface="Montserrat Light"/>
              <a:sym typeface="Montserrat Light"/>
            </a:endParaRPr>
          </a:p>
          <a:p>
            <a:pPr indent="0" lvl="0" marL="0" rtl="0" algn="ctr">
              <a:lnSpc>
                <a:spcPct val="50000"/>
              </a:lnSpc>
              <a:spcBef>
                <a:spcPts val="1200"/>
              </a:spcBef>
              <a:spcAft>
                <a:spcPts val="0"/>
              </a:spcAft>
              <a:buNone/>
            </a:pPr>
            <a:r>
              <a:rPr lang="es" sz="1400">
                <a:latin typeface="Montserrat Light"/>
                <a:ea typeface="Montserrat Light"/>
                <a:cs typeface="Montserrat Light"/>
                <a:sym typeface="Montserrat Light"/>
              </a:rPr>
              <a:t>MNOPQRSTUV</a:t>
            </a:r>
            <a:endParaRPr sz="1400">
              <a:latin typeface="Montserrat Light"/>
              <a:ea typeface="Montserrat Light"/>
              <a:cs typeface="Montserrat Light"/>
              <a:sym typeface="Montserrat Light"/>
            </a:endParaRPr>
          </a:p>
          <a:p>
            <a:pPr indent="0" lvl="0" marL="0" rtl="0" algn="ctr">
              <a:lnSpc>
                <a:spcPct val="50000"/>
              </a:lnSpc>
              <a:spcBef>
                <a:spcPts val="1200"/>
              </a:spcBef>
              <a:spcAft>
                <a:spcPts val="0"/>
              </a:spcAft>
              <a:buNone/>
            </a:pPr>
            <a:r>
              <a:rPr lang="es" sz="1400">
                <a:latin typeface="Montserrat Light"/>
                <a:ea typeface="Montserrat Light"/>
                <a:cs typeface="Montserrat Light"/>
                <a:sym typeface="Montserrat Light"/>
              </a:rPr>
              <a:t>WXYZ</a:t>
            </a:r>
            <a:endParaRPr sz="1400">
              <a:latin typeface="Montserrat Light"/>
              <a:ea typeface="Montserrat Light"/>
              <a:cs typeface="Montserrat Light"/>
              <a:sym typeface="Montserrat Light"/>
            </a:endParaRPr>
          </a:p>
          <a:p>
            <a:pPr indent="0" lvl="0" marL="0" rtl="0" algn="ctr">
              <a:lnSpc>
                <a:spcPct val="50000"/>
              </a:lnSpc>
              <a:spcBef>
                <a:spcPts val="1200"/>
              </a:spcBef>
              <a:spcAft>
                <a:spcPts val="0"/>
              </a:spcAft>
              <a:buNone/>
            </a:pPr>
            <a:r>
              <a:rPr lang="es" sz="1400">
                <a:latin typeface="Montserrat Light"/>
                <a:ea typeface="Montserrat Light"/>
                <a:cs typeface="Montserrat Light"/>
                <a:sym typeface="Montserrat Light"/>
              </a:rPr>
              <a:t>Abcdefghijklmn</a:t>
            </a:r>
            <a:endParaRPr sz="1400">
              <a:latin typeface="Montserrat Light"/>
              <a:ea typeface="Montserrat Light"/>
              <a:cs typeface="Montserrat Light"/>
              <a:sym typeface="Montserrat Light"/>
            </a:endParaRPr>
          </a:p>
          <a:p>
            <a:pPr indent="0" lvl="0" marL="0" rtl="0" algn="ctr">
              <a:lnSpc>
                <a:spcPct val="50000"/>
              </a:lnSpc>
              <a:spcBef>
                <a:spcPts val="1200"/>
              </a:spcBef>
              <a:spcAft>
                <a:spcPts val="0"/>
              </a:spcAft>
              <a:buNone/>
            </a:pPr>
            <a:r>
              <a:rPr lang="es" sz="1400">
                <a:latin typeface="Montserrat Light"/>
                <a:ea typeface="Montserrat Light"/>
                <a:cs typeface="Montserrat Light"/>
                <a:sym typeface="Montserrat Light"/>
              </a:rPr>
              <a:t>opqrstuvwxyz</a:t>
            </a:r>
            <a:endParaRPr sz="1400">
              <a:latin typeface="Montserrat Light"/>
              <a:ea typeface="Montserrat Light"/>
              <a:cs typeface="Montserrat Light"/>
              <a:sym typeface="Montserrat Light"/>
            </a:endParaRPr>
          </a:p>
          <a:p>
            <a:pPr indent="0" lvl="0" marL="0" rtl="0" algn="ctr">
              <a:lnSpc>
                <a:spcPct val="50000"/>
              </a:lnSpc>
              <a:spcBef>
                <a:spcPts val="1200"/>
              </a:spcBef>
              <a:spcAft>
                <a:spcPts val="0"/>
              </a:spcAft>
              <a:buNone/>
            </a:pPr>
            <a:r>
              <a:rPr lang="es" sz="1400">
                <a:latin typeface="Montserrat Light"/>
                <a:ea typeface="Montserrat Light"/>
                <a:cs typeface="Montserrat Light"/>
                <a:sym typeface="Montserrat Light"/>
              </a:rPr>
              <a:t>0123456789</a:t>
            </a:r>
            <a:endParaRPr sz="1400">
              <a:latin typeface="Montserrat Light"/>
              <a:ea typeface="Montserrat Light"/>
              <a:cs typeface="Montserrat Light"/>
              <a:sym typeface="Montserrat Light"/>
            </a:endParaRPr>
          </a:p>
          <a:p>
            <a:pPr indent="0" lvl="0" marL="0" rtl="0" algn="ctr">
              <a:lnSpc>
                <a:spcPct val="50000"/>
              </a:lnSpc>
              <a:spcBef>
                <a:spcPts val="1200"/>
              </a:spcBef>
              <a:spcAft>
                <a:spcPts val="0"/>
              </a:spcAft>
              <a:buNone/>
            </a:pPr>
            <a:r>
              <a:rPr lang="es" sz="1400">
                <a:latin typeface="Montserrat Light"/>
                <a:ea typeface="Montserrat Light"/>
                <a:cs typeface="Montserrat Light"/>
                <a:sym typeface="Montserrat Light"/>
              </a:rPr>
              <a:t>!@#$%^&amp;*()_-+=</a:t>
            </a:r>
            <a:endParaRPr>
              <a:latin typeface="Montserrat Light"/>
              <a:ea typeface="Montserrat Light"/>
              <a:cs typeface="Montserrat Light"/>
              <a:sym typeface="Montserrat Light"/>
            </a:endParaRPr>
          </a:p>
          <a:p>
            <a:pPr indent="0" lvl="0" marL="0" rtl="0" algn="l">
              <a:spcBef>
                <a:spcPts val="1200"/>
              </a:spcBef>
              <a:spcAft>
                <a:spcPts val="1200"/>
              </a:spcAft>
              <a:buNone/>
            </a:pPr>
            <a:r>
              <a:t/>
            </a:r>
            <a:endParaRPr/>
          </a:p>
        </p:txBody>
      </p:sp>
      <p:sp>
        <p:nvSpPr>
          <p:cNvPr id="138" name="Google Shape;138;p13"/>
          <p:cNvSpPr txBox="1"/>
          <p:nvPr>
            <p:ph idx="1" type="body"/>
          </p:nvPr>
        </p:nvSpPr>
        <p:spPr>
          <a:xfrm>
            <a:off x="-47175" y="1460625"/>
            <a:ext cx="2263500" cy="2945100"/>
          </a:xfrm>
          <a:prstGeom prst="rect">
            <a:avLst/>
          </a:prstGeom>
        </p:spPr>
        <p:txBody>
          <a:bodyPr anchorCtr="0" anchor="t" bIns="91425" lIns="91425" spcFirstLastPara="1" rIns="91425" wrap="square" tIns="91425">
            <a:normAutofit/>
          </a:bodyPr>
          <a:lstStyle/>
          <a:p>
            <a:pPr indent="0" lvl="0" marL="0" rtl="0" algn="ctr">
              <a:lnSpc>
                <a:spcPct val="50000"/>
              </a:lnSpc>
              <a:spcBef>
                <a:spcPts val="0"/>
              </a:spcBef>
              <a:spcAft>
                <a:spcPts val="0"/>
              </a:spcAft>
              <a:buNone/>
            </a:pPr>
            <a:r>
              <a:rPr lang="es" sz="1400">
                <a:latin typeface="Montserrat ExtraBold"/>
                <a:ea typeface="Montserrat ExtraBold"/>
                <a:cs typeface="Montserrat ExtraBold"/>
                <a:sym typeface="Montserrat ExtraBold"/>
              </a:rPr>
              <a:t>Monserrat</a:t>
            </a:r>
            <a:endParaRPr sz="1400">
              <a:latin typeface="Montserrat ExtraBold"/>
              <a:ea typeface="Montserrat ExtraBold"/>
              <a:cs typeface="Montserrat ExtraBold"/>
              <a:sym typeface="Montserrat ExtraBold"/>
            </a:endParaRPr>
          </a:p>
          <a:p>
            <a:pPr indent="0" lvl="0" marL="0" rtl="0" algn="ctr">
              <a:lnSpc>
                <a:spcPct val="50000"/>
              </a:lnSpc>
              <a:spcBef>
                <a:spcPts val="1200"/>
              </a:spcBef>
              <a:spcAft>
                <a:spcPts val="0"/>
              </a:spcAft>
              <a:buNone/>
            </a:pPr>
            <a:r>
              <a:rPr lang="es" sz="1400">
                <a:latin typeface="Montserrat ExtraBold"/>
                <a:ea typeface="Montserrat ExtraBold"/>
                <a:cs typeface="Montserrat ExtraBold"/>
                <a:sym typeface="Montserrat ExtraBold"/>
              </a:rPr>
              <a:t>ABCDEFGHIJKL</a:t>
            </a:r>
            <a:endParaRPr sz="1400">
              <a:latin typeface="Montserrat ExtraBold"/>
              <a:ea typeface="Montserrat ExtraBold"/>
              <a:cs typeface="Montserrat ExtraBold"/>
              <a:sym typeface="Montserrat ExtraBold"/>
            </a:endParaRPr>
          </a:p>
          <a:p>
            <a:pPr indent="0" lvl="0" marL="0" rtl="0" algn="ctr">
              <a:lnSpc>
                <a:spcPct val="50000"/>
              </a:lnSpc>
              <a:spcBef>
                <a:spcPts val="1200"/>
              </a:spcBef>
              <a:spcAft>
                <a:spcPts val="0"/>
              </a:spcAft>
              <a:buNone/>
            </a:pPr>
            <a:r>
              <a:rPr lang="es" sz="1400">
                <a:latin typeface="Montserrat ExtraBold"/>
                <a:ea typeface="Montserrat ExtraBold"/>
                <a:cs typeface="Montserrat ExtraBold"/>
                <a:sym typeface="Montserrat ExtraBold"/>
              </a:rPr>
              <a:t>MNOPQRSTUV</a:t>
            </a:r>
            <a:endParaRPr sz="1400">
              <a:latin typeface="Montserrat ExtraBold"/>
              <a:ea typeface="Montserrat ExtraBold"/>
              <a:cs typeface="Montserrat ExtraBold"/>
              <a:sym typeface="Montserrat ExtraBold"/>
            </a:endParaRPr>
          </a:p>
          <a:p>
            <a:pPr indent="0" lvl="0" marL="0" rtl="0" algn="ctr">
              <a:lnSpc>
                <a:spcPct val="50000"/>
              </a:lnSpc>
              <a:spcBef>
                <a:spcPts val="1200"/>
              </a:spcBef>
              <a:spcAft>
                <a:spcPts val="0"/>
              </a:spcAft>
              <a:buNone/>
            </a:pPr>
            <a:r>
              <a:rPr lang="es" sz="1400">
                <a:latin typeface="Montserrat ExtraBold"/>
                <a:ea typeface="Montserrat ExtraBold"/>
                <a:cs typeface="Montserrat ExtraBold"/>
                <a:sym typeface="Montserrat ExtraBold"/>
              </a:rPr>
              <a:t>WXYZ</a:t>
            </a:r>
            <a:endParaRPr sz="1400">
              <a:latin typeface="Montserrat ExtraBold"/>
              <a:ea typeface="Montserrat ExtraBold"/>
              <a:cs typeface="Montserrat ExtraBold"/>
              <a:sym typeface="Montserrat ExtraBold"/>
            </a:endParaRPr>
          </a:p>
          <a:p>
            <a:pPr indent="0" lvl="0" marL="0" rtl="0" algn="ctr">
              <a:lnSpc>
                <a:spcPct val="50000"/>
              </a:lnSpc>
              <a:spcBef>
                <a:spcPts val="1200"/>
              </a:spcBef>
              <a:spcAft>
                <a:spcPts val="0"/>
              </a:spcAft>
              <a:buNone/>
            </a:pPr>
            <a:r>
              <a:rPr lang="es" sz="1400">
                <a:latin typeface="Montserrat ExtraBold"/>
                <a:ea typeface="Montserrat ExtraBold"/>
                <a:cs typeface="Montserrat ExtraBold"/>
                <a:sym typeface="Montserrat ExtraBold"/>
              </a:rPr>
              <a:t>Abcdefghijklmn</a:t>
            </a:r>
            <a:endParaRPr sz="1400">
              <a:latin typeface="Montserrat ExtraBold"/>
              <a:ea typeface="Montserrat ExtraBold"/>
              <a:cs typeface="Montserrat ExtraBold"/>
              <a:sym typeface="Montserrat ExtraBold"/>
            </a:endParaRPr>
          </a:p>
          <a:p>
            <a:pPr indent="0" lvl="0" marL="0" rtl="0" algn="ctr">
              <a:lnSpc>
                <a:spcPct val="50000"/>
              </a:lnSpc>
              <a:spcBef>
                <a:spcPts val="1200"/>
              </a:spcBef>
              <a:spcAft>
                <a:spcPts val="0"/>
              </a:spcAft>
              <a:buNone/>
            </a:pPr>
            <a:r>
              <a:rPr lang="es" sz="1400">
                <a:latin typeface="Montserrat ExtraBold"/>
                <a:ea typeface="Montserrat ExtraBold"/>
                <a:cs typeface="Montserrat ExtraBold"/>
                <a:sym typeface="Montserrat ExtraBold"/>
              </a:rPr>
              <a:t>opqrstuvwxyz</a:t>
            </a:r>
            <a:endParaRPr sz="1400">
              <a:latin typeface="Montserrat ExtraBold"/>
              <a:ea typeface="Montserrat ExtraBold"/>
              <a:cs typeface="Montserrat ExtraBold"/>
              <a:sym typeface="Montserrat ExtraBold"/>
            </a:endParaRPr>
          </a:p>
          <a:p>
            <a:pPr indent="0" lvl="0" marL="0" rtl="0" algn="ctr">
              <a:lnSpc>
                <a:spcPct val="50000"/>
              </a:lnSpc>
              <a:spcBef>
                <a:spcPts val="1200"/>
              </a:spcBef>
              <a:spcAft>
                <a:spcPts val="0"/>
              </a:spcAft>
              <a:buNone/>
            </a:pPr>
            <a:r>
              <a:rPr lang="es" sz="1400">
                <a:latin typeface="Montserrat ExtraBold"/>
                <a:ea typeface="Montserrat ExtraBold"/>
                <a:cs typeface="Montserrat ExtraBold"/>
                <a:sym typeface="Montserrat ExtraBold"/>
              </a:rPr>
              <a:t>0123456789</a:t>
            </a:r>
            <a:endParaRPr sz="1400">
              <a:latin typeface="Montserrat ExtraBold"/>
              <a:ea typeface="Montserrat ExtraBold"/>
              <a:cs typeface="Montserrat ExtraBold"/>
              <a:sym typeface="Montserrat ExtraBold"/>
            </a:endParaRPr>
          </a:p>
          <a:p>
            <a:pPr indent="0" lvl="0" marL="0" rtl="0" algn="ctr">
              <a:lnSpc>
                <a:spcPct val="50000"/>
              </a:lnSpc>
              <a:spcBef>
                <a:spcPts val="1200"/>
              </a:spcBef>
              <a:spcAft>
                <a:spcPts val="1200"/>
              </a:spcAft>
              <a:buNone/>
            </a:pPr>
            <a:r>
              <a:rPr lang="es" sz="1400">
                <a:latin typeface="Montserrat ExtraBold"/>
                <a:ea typeface="Montserrat ExtraBold"/>
                <a:cs typeface="Montserrat ExtraBold"/>
                <a:sym typeface="Montserrat ExtraBold"/>
              </a:rPr>
              <a:t>!@#$%^&amp;*()_-+=</a:t>
            </a:r>
            <a:endParaRPr>
              <a:latin typeface="Montserrat ExtraBold"/>
              <a:ea typeface="Montserrat ExtraBold"/>
              <a:cs typeface="Montserrat ExtraBold"/>
              <a:sym typeface="Montserrat ExtraBold"/>
            </a:endParaRPr>
          </a:p>
        </p:txBody>
      </p:sp>
      <p:sp>
        <p:nvSpPr>
          <p:cNvPr id="139" name="Google Shape;139;p13"/>
          <p:cNvSpPr txBox="1"/>
          <p:nvPr>
            <p:ph idx="1" type="body"/>
          </p:nvPr>
        </p:nvSpPr>
        <p:spPr>
          <a:xfrm>
            <a:off x="5270500" y="1460625"/>
            <a:ext cx="2263500" cy="2945100"/>
          </a:xfrm>
          <a:prstGeom prst="rect">
            <a:avLst/>
          </a:prstGeom>
        </p:spPr>
        <p:txBody>
          <a:bodyPr anchorCtr="0" anchor="t" bIns="91425" lIns="91425" spcFirstLastPara="1" rIns="91425" wrap="square" tIns="91425">
            <a:normAutofit/>
          </a:bodyPr>
          <a:lstStyle/>
          <a:p>
            <a:pPr indent="0" lvl="0" marL="0" rtl="0" algn="ctr">
              <a:lnSpc>
                <a:spcPct val="50000"/>
              </a:lnSpc>
              <a:spcBef>
                <a:spcPts val="0"/>
              </a:spcBef>
              <a:spcAft>
                <a:spcPts val="0"/>
              </a:spcAft>
              <a:buNone/>
            </a:pPr>
            <a:r>
              <a:rPr lang="es" sz="1400"/>
              <a:t>Lato</a:t>
            </a:r>
            <a:endParaRPr sz="1400"/>
          </a:p>
          <a:p>
            <a:pPr indent="0" lvl="0" marL="0" rtl="0" algn="ctr">
              <a:lnSpc>
                <a:spcPct val="50000"/>
              </a:lnSpc>
              <a:spcBef>
                <a:spcPts val="1200"/>
              </a:spcBef>
              <a:spcAft>
                <a:spcPts val="0"/>
              </a:spcAft>
              <a:buNone/>
            </a:pPr>
            <a:r>
              <a:rPr lang="es" sz="1400"/>
              <a:t>ABCDEFGHIJKL</a:t>
            </a:r>
            <a:endParaRPr sz="1400"/>
          </a:p>
          <a:p>
            <a:pPr indent="0" lvl="0" marL="0" rtl="0" algn="ctr">
              <a:lnSpc>
                <a:spcPct val="50000"/>
              </a:lnSpc>
              <a:spcBef>
                <a:spcPts val="1200"/>
              </a:spcBef>
              <a:spcAft>
                <a:spcPts val="0"/>
              </a:spcAft>
              <a:buNone/>
            </a:pPr>
            <a:r>
              <a:rPr lang="es" sz="1400"/>
              <a:t>MNOPQRSTUV</a:t>
            </a:r>
            <a:endParaRPr sz="1400"/>
          </a:p>
          <a:p>
            <a:pPr indent="0" lvl="0" marL="0" rtl="0" algn="ctr">
              <a:lnSpc>
                <a:spcPct val="50000"/>
              </a:lnSpc>
              <a:spcBef>
                <a:spcPts val="1200"/>
              </a:spcBef>
              <a:spcAft>
                <a:spcPts val="0"/>
              </a:spcAft>
              <a:buNone/>
            </a:pPr>
            <a:r>
              <a:rPr lang="es" sz="1400"/>
              <a:t>WXYZ</a:t>
            </a:r>
            <a:endParaRPr sz="1400"/>
          </a:p>
          <a:p>
            <a:pPr indent="0" lvl="0" marL="0" rtl="0" algn="ctr">
              <a:lnSpc>
                <a:spcPct val="50000"/>
              </a:lnSpc>
              <a:spcBef>
                <a:spcPts val="1200"/>
              </a:spcBef>
              <a:spcAft>
                <a:spcPts val="0"/>
              </a:spcAft>
              <a:buNone/>
            </a:pPr>
            <a:r>
              <a:rPr lang="es" sz="1400"/>
              <a:t>Abcdefghijklmn</a:t>
            </a:r>
            <a:endParaRPr sz="1400"/>
          </a:p>
          <a:p>
            <a:pPr indent="0" lvl="0" marL="0" rtl="0" algn="ctr">
              <a:lnSpc>
                <a:spcPct val="50000"/>
              </a:lnSpc>
              <a:spcBef>
                <a:spcPts val="1200"/>
              </a:spcBef>
              <a:spcAft>
                <a:spcPts val="0"/>
              </a:spcAft>
              <a:buNone/>
            </a:pPr>
            <a:r>
              <a:rPr lang="es" sz="1400"/>
              <a:t>opqrstuvwxyz</a:t>
            </a:r>
            <a:endParaRPr sz="1400"/>
          </a:p>
          <a:p>
            <a:pPr indent="0" lvl="0" marL="0" rtl="0" algn="ctr">
              <a:lnSpc>
                <a:spcPct val="50000"/>
              </a:lnSpc>
              <a:spcBef>
                <a:spcPts val="1200"/>
              </a:spcBef>
              <a:spcAft>
                <a:spcPts val="0"/>
              </a:spcAft>
              <a:buNone/>
            </a:pPr>
            <a:r>
              <a:rPr lang="es" sz="1400"/>
              <a:t>0123456789</a:t>
            </a:r>
            <a:endParaRPr sz="1400"/>
          </a:p>
          <a:p>
            <a:pPr indent="0" lvl="0" marL="0" rtl="0" algn="ctr">
              <a:lnSpc>
                <a:spcPct val="50000"/>
              </a:lnSpc>
              <a:spcBef>
                <a:spcPts val="1200"/>
              </a:spcBef>
              <a:spcAft>
                <a:spcPts val="1200"/>
              </a:spcAft>
              <a:buNone/>
            </a:pPr>
            <a:r>
              <a:rPr lang="es" sz="1400"/>
              <a:t>!@#$%^&amp;*()_-+=</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22"/>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lnSpc>
                <a:spcPct val="50000"/>
              </a:lnSpc>
              <a:spcBef>
                <a:spcPts val="0"/>
              </a:spcBef>
              <a:spcAft>
                <a:spcPts val="1200"/>
              </a:spcAft>
              <a:buNone/>
            </a:pPr>
            <a:r>
              <a:rPr b="1" lang="es" sz="2500">
                <a:latin typeface="Lato"/>
                <a:ea typeface="Lato"/>
                <a:cs typeface="Lato"/>
                <a:sym typeface="Lato"/>
              </a:rPr>
              <a:t>Distribuciones Continuas</a:t>
            </a:r>
            <a:endParaRPr/>
          </a:p>
        </p:txBody>
      </p:sp>
      <p:sp>
        <p:nvSpPr>
          <p:cNvPr id="223" name="Google Shape;223;p22"/>
          <p:cNvSpPr txBox="1"/>
          <p:nvPr>
            <p:ph idx="1" type="body"/>
          </p:nvPr>
        </p:nvSpPr>
        <p:spPr>
          <a:xfrm>
            <a:off x="1297500" y="1567550"/>
            <a:ext cx="73854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s" sz="1400">
                <a:latin typeface="Montserrat"/>
                <a:ea typeface="Montserrat"/>
                <a:cs typeface="Montserrat"/>
                <a:sym typeface="Montserrat"/>
              </a:rPr>
              <a:t>1.- Las Distribuciones Continuas son un poco complejas imaginemos el siguiente escenario</a:t>
            </a:r>
            <a:endParaRPr b="1" sz="1400">
              <a:latin typeface="Montserrat"/>
              <a:ea typeface="Montserrat"/>
              <a:cs typeface="Montserrat"/>
              <a:sym typeface="Montserrat"/>
            </a:endParaRPr>
          </a:p>
          <a:p>
            <a:pPr indent="0" lvl="0" marL="0" rtl="0" algn="l">
              <a:spcBef>
                <a:spcPts val="1200"/>
              </a:spcBef>
              <a:spcAft>
                <a:spcPts val="0"/>
              </a:spcAft>
              <a:buNone/>
            </a:pPr>
            <a:r>
              <a:rPr b="1" lang="es" sz="1400">
                <a:latin typeface="Montserrat"/>
                <a:ea typeface="Montserrat"/>
                <a:cs typeface="Montserrat"/>
                <a:sym typeface="Montserrat"/>
              </a:rPr>
              <a:t>2.- Las bacterias </a:t>
            </a:r>
            <a:r>
              <a:rPr b="1" lang="es" sz="1400">
                <a:latin typeface="Montserrat"/>
                <a:ea typeface="Montserrat"/>
                <a:cs typeface="Montserrat"/>
                <a:sym typeface="Montserrat"/>
              </a:rPr>
              <a:t>típicamente</a:t>
            </a:r>
            <a:r>
              <a:rPr b="1" lang="es" sz="1400">
                <a:latin typeface="Montserrat"/>
                <a:ea typeface="Montserrat"/>
                <a:cs typeface="Montserrat"/>
                <a:sym typeface="Montserrat"/>
              </a:rPr>
              <a:t> viven entre 4 y 6 horas en una caja de petri, cual el la probabilidad de que una bacteria viva exactamente 5 horas?, la respuesta es 0%. ya que muchas bacterias viven aproximadamente 5 horas pero no hay posibilidad de que alguna viva exactamente 5.00000 horas</a:t>
            </a:r>
            <a:endParaRPr b="1" sz="1400">
              <a:latin typeface="Montserrat"/>
              <a:ea typeface="Montserrat"/>
              <a:cs typeface="Montserrat"/>
              <a:sym typeface="Montserrat"/>
            </a:endParaRPr>
          </a:p>
          <a:p>
            <a:pPr indent="0" lvl="0" marL="0" rtl="0" algn="l">
              <a:spcBef>
                <a:spcPts val="1200"/>
              </a:spcBef>
              <a:spcAft>
                <a:spcPts val="0"/>
              </a:spcAft>
              <a:buNone/>
            </a:pPr>
            <a:r>
              <a:t/>
            </a:r>
            <a:endParaRPr b="1" sz="1400">
              <a:latin typeface="Montserrat"/>
              <a:ea typeface="Montserrat"/>
              <a:cs typeface="Montserrat"/>
              <a:sym typeface="Montserrat"/>
            </a:endParaRPr>
          </a:p>
          <a:p>
            <a:pPr indent="0" lvl="0" marL="0" rtl="0" algn="l">
              <a:spcBef>
                <a:spcPts val="1200"/>
              </a:spcBef>
              <a:spcAft>
                <a:spcPts val="1200"/>
              </a:spcAft>
              <a:buNone/>
            </a:pPr>
            <a:r>
              <a:rPr b="1" lang="es" sz="1400">
                <a:latin typeface="Montserrat"/>
                <a:ea typeface="Montserrat"/>
                <a:cs typeface="Montserrat"/>
                <a:sym typeface="Montserrat"/>
              </a:rPr>
              <a:t>Fuente: wikipedia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23"/>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lnSpc>
                <a:spcPct val="50000"/>
              </a:lnSpc>
              <a:spcBef>
                <a:spcPts val="0"/>
              </a:spcBef>
              <a:spcAft>
                <a:spcPts val="1200"/>
              </a:spcAft>
              <a:buNone/>
            </a:pPr>
            <a:r>
              <a:rPr b="1" lang="es" sz="2500">
                <a:latin typeface="Lato"/>
                <a:ea typeface="Lato"/>
                <a:cs typeface="Lato"/>
                <a:sym typeface="Lato"/>
              </a:rPr>
              <a:t>Distribuciones Continuas</a:t>
            </a:r>
            <a:endParaRPr/>
          </a:p>
        </p:txBody>
      </p:sp>
      <p:sp>
        <p:nvSpPr>
          <p:cNvPr id="229" name="Google Shape;229;p23"/>
          <p:cNvSpPr txBox="1"/>
          <p:nvPr>
            <p:ph idx="1" type="body"/>
          </p:nvPr>
        </p:nvSpPr>
        <p:spPr>
          <a:xfrm>
            <a:off x="1297500" y="1567550"/>
            <a:ext cx="73854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s" sz="1400">
                <a:latin typeface="Montserrat"/>
                <a:ea typeface="Montserrat"/>
                <a:cs typeface="Montserrat"/>
                <a:sym typeface="Montserrat"/>
              </a:rPr>
              <a:t>1.- Sin embargo sabemos que algunos escenarios son </a:t>
            </a:r>
            <a:r>
              <a:rPr b="1" lang="es" sz="1400">
                <a:latin typeface="Montserrat"/>
                <a:ea typeface="Montserrat"/>
                <a:cs typeface="Montserrat"/>
                <a:sym typeface="Montserrat"/>
              </a:rPr>
              <a:t>más</a:t>
            </a:r>
            <a:r>
              <a:rPr b="1" lang="es" sz="1400">
                <a:latin typeface="Montserrat"/>
                <a:ea typeface="Montserrat"/>
                <a:cs typeface="Montserrat"/>
                <a:sym typeface="Montserrat"/>
              </a:rPr>
              <a:t> probables que otros, por lo tanto la PMF(probability mass function) se entiende como la probabilidad x relativa a todos los posibles resultados.</a:t>
            </a:r>
            <a:endParaRPr b="1" sz="1400">
              <a:latin typeface="Montserrat"/>
              <a:ea typeface="Montserrat"/>
              <a:cs typeface="Montserrat"/>
              <a:sym typeface="Montserrat"/>
            </a:endParaRPr>
          </a:p>
          <a:p>
            <a:pPr indent="0" lvl="0" marL="0" rtl="0" algn="l">
              <a:spcBef>
                <a:spcPts val="1200"/>
              </a:spcBef>
              <a:spcAft>
                <a:spcPts val="1200"/>
              </a:spcAft>
              <a:buNone/>
            </a:pPr>
            <a:r>
              <a:rPr b="1" lang="es" sz="1400">
                <a:latin typeface="Montserrat"/>
                <a:ea typeface="Montserrat"/>
                <a:cs typeface="Montserrat"/>
                <a:sym typeface="Montserrat"/>
              </a:rPr>
              <a:t>                          </a:t>
            </a:r>
            <a:endParaRPr/>
          </a:p>
        </p:txBody>
      </p:sp>
      <p:pic>
        <p:nvPicPr>
          <p:cNvPr id="230" name="Google Shape;230;p23"/>
          <p:cNvPicPr preferRelativeResize="0"/>
          <p:nvPr/>
        </p:nvPicPr>
        <p:blipFill>
          <a:blip r:embed="rId3">
            <a:alphaModFix/>
          </a:blip>
          <a:stretch>
            <a:fillRect/>
          </a:stretch>
        </p:blipFill>
        <p:spPr>
          <a:xfrm>
            <a:off x="2962050" y="2571749"/>
            <a:ext cx="3547375" cy="21910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2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lnSpc>
                <a:spcPct val="50000"/>
              </a:lnSpc>
              <a:spcBef>
                <a:spcPts val="0"/>
              </a:spcBef>
              <a:spcAft>
                <a:spcPts val="1200"/>
              </a:spcAft>
              <a:buNone/>
            </a:pPr>
            <a:r>
              <a:rPr b="1" lang="es" sz="2500">
                <a:latin typeface="Lato"/>
                <a:ea typeface="Lato"/>
                <a:cs typeface="Lato"/>
                <a:sym typeface="Lato"/>
              </a:rPr>
              <a:t>Distribuciones Continuas</a:t>
            </a:r>
            <a:endParaRPr/>
          </a:p>
        </p:txBody>
      </p:sp>
      <p:sp>
        <p:nvSpPr>
          <p:cNvPr id="236" name="Google Shape;236;p24"/>
          <p:cNvSpPr txBox="1"/>
          <p:nvPr>
            <p:ph idx="1" type="body"/>
          </p:nvPr>
        </p:nvSpPr>
        <p:spPr>
          <a:xfrm>
            <a:off x="1297500" y="1567550"/>
            <a:ext cx="73854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s" sz="1400">
                <a:latin typeface="Montserrat"/>
                <a:ea typeface="Montserrat"/>
                <a:cs typeface="Montserrat"/>
                <a:sym typeface="Montserrat"/>
              </a:rPr>
              <a:t>1.- No podemos hacer la sumatoria de PDF para obtener el CDF, pero en </a:t>
            </a:r>
            <a:r>
              <a:rPr b="1" lang="es" sz="1400">
                <a:latin typeface="Montserrat"/>
                <a:ea typeface="Montserrat"/>
                <a:cs typeface="Montserrat"/>
                <a:sym typeface="Montserrat"/>
              </a:rPr>
              <a:t>cálculo</a:t>
            </a:r>
            <a:r>
              <a:rPr b="1" lang="es" sz="1400">
                <a:latin typeface="Montserrat"/>
                <a:ea typeface="Montserrat"/>
                <a:cs typeface="Montserrat"/>
                <a:sym typeface="Montserrat"/>
              </a:rPr>
              <a:t> hay algo llamado integrales. piensa como el </a:t>
            </a:r>
            <a:r>
              <a:rPr b="1" lang="es" sz="1400">
                <a:latin typeface="Montserrat"/>
                <a:ea typeface="Montserrat"/>
                <a:cs typeface="Montserrat"/>
                <a:sym typeface="Montserrat"/>
              </a:rPr>
              <a:t>área</a:t>
            </a:r>
            <a:r>
              <a:rPr b="1" lang="es" sz="1400">
                <a:latin typeface="Montserrat"/>
                <a:ea typeface="Montserrat"/>
                <a:cs typeface="Montserrat"/>
                <a:sym typeface="Montserrat"/>
              </a:rPr>
              <a:t> bajo la curva</a:t>
            </a:r>
            <a:endParaRPr b="1" sz="1400">
              <a:latin typeface="Montserrat"/>
              <a:ea typeface="Montserrat"/>
              <a:cs typeface="Montserrat"/>
              <a:sym typeface="Montserrat"/>
            </a:endParaRPr>
          </a:p>
          <a:p>
            <a:pPr indent="0" lvl="0" marL="0" rtl="0" algn="l">
              <a:spcBef>
                <a:spcPts val="1200"/>
              </a:spcBef>
              <a:spcAft>
                <a:spcPts val="1200"/>
              </a:spcAft>
              <a:buNone/>
            </a:pPr>
            <a:r>
              <a:rPr b="1" lang="es" sz="1400">
                <a:latin typeface="Montserrat"/>
                <a:ea typeface="Montserrat"/>
                <a:cs typeface="Montserrat"/>
                <a:sym typeface="Montserrat"/>
              </a:rPr>
              <a:t>                          </a:t>
            </a:r>
            <a:endParaRPr/>
          </a:p>
        </p:txBody>
      </p:sp>
      <p:pic>
        <p:nvPicPr>
          <p:cNvPr id="237" name="Google Shape;237;p24"/>
          <p:cNvPicPr preferRelativeResize="0"/>
          <p:nvPr/>
        </p:nvPicPr>
        <p:blipFill>
          <a:blip r:embed="rId3">
            <a:alphaModFix/>
          </a:blip>
          <a:stretch>
            <a:fillRect/>
          </a:stretch>
        </p:blipFill>
        <p:spPr>
          <a:xfrm>
            <a:off x="1025784" y="2155701"/>
            <a:ext cx="7582328" cy="2529350"/>
          </a:xfrm>
          <a:prstGeom prst="rect">
            <a:avLst/>
          </a:prstGeom>
          <a:noFill/>
          <a:ln>
            <a:noFill/>
          </a:ln>
        </p:spPr>
      </p:pic>
      <p:sp>
        <p:nvSpPr>
          <p:cNvPr id="238" name="Google Shape;238;p24"/>
          <p:cNvSpPr txBox="1"/>
          <p:nvPr/>
        </p:nvSpPr>
        <p:spPr>
          <a:xfrm>
            <a:off x="1090750" y="4738450"/>
            <a:ext cx="30000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b="1" lang="es">
                <a:solidFill>
                  <a:schemeClr val="lt1"/>
                </a:solidFill>
                <a:latin typeface="Montserrat"/>
                <a:ea typeface="Montserrat"/>
                <a:cs typeface="Montserrat"/>
                <a:sym typeface="Montserrat"/>
              </a:rPr>
              <a:t>F(0.8) = 0.78 </a:t>
            </a:r>
            <a:endParaRPr/>
          </a:p>
        </p:txBody>
      </p:sp>
      <p:sp>
        <p:nvSpPr>
          <p:cNvPr id="239" name="Google Shape;239;p24"/>
          <p:cNvSpPr txBox="1"/>
          <p:nvPr/>
        </p:nvSpPr>
        <p:spPr>
          <a:xfrm>
            <a:off x="5210400" y="4685050"/>
            <a:ext cx="30000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b="1" lang="es">
                <a:solidFill>
                  <a:schemeClr val="lt1"/>
                </a:solidFill>
                <a:latin typeface="Montserrat"/>
                <a:ea typeface="Montserrat"/>
                <a:cs typeface="Montserrat"/>
                <a:sym typeface="Montserrat"/>
              </a:rPr>
              <a:t>área</a:t>
            </a:r>
            <a:r>
              <a:rPr b="1" lang="es">
                <a:solidFill>
                  <a:schemeClr val="lt1"/>
                </a:solidFill>
                <a:latin typeface="Montserrat"/>
                <a:ea typeface="Montserrat"/>
                <a:cs typeface="Montserrat"/>
                <a:sym typeface="Montserrat"/>
              </a:rPr>
              <a:t> bajo la curva</a:t>
            </a:r>
            <a:r>
              <a:rPr b="1" lang="es">
                <a:solidFill>
                  <a:schemeClr val="lt1"/>
                </a:solidFill>
                <a:latin typeface="Montserrat"/>
                <a:ea typeface="Montserrat"/>
                <a:cs typeface="Montserrat"/>
                <a:sym typeface="Montserrat"/>
              </a:rPr>
              <a:t> = 0.78</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2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lnSpc>
                <a:spcPct val="50000"/>
              </a:lnSpc>
              <a:spcBef>
                <a:spcPts val="0"/>
              </a:spcBef>
              <a:spcAft>
                <a:spcPts val="1200"/>
              </a:spcAft>
              <a:buNone/>
            </a:pPr>
            <a:r>
              <a:rPr b="1" lang="es" sz="2500">
                <a:latin typeface="Lato"/>
                <a:ea typeface="Lato"/>
                <a:cs typeface="Lato"/>
                <a:sym typeface="Lato"/>
              </a:rPr>
              <a:t>Check up de entendimiento</a:t>
            </a:r>
            <a:endParaRPr/>
          </a:p>
        </p:txBody>
      </p:sp>
      <p:sp>
        <p:nvSpPr>
          <p:cNvPr id="245" name="Google Shape;245;p25"/>
          <p:cNvSpPr txBox="1"/>
          <p:nvPr>
            <p:ph idx="1" type="body"/>
          </p:nvPr>
        </p:nvSpPr>
        <p:spPr>
          <a:xfrm>
            <a:off x="1297500" y="1567550"/>
            <a:ext cx="73854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s" sz="1400">
                <a:latin typeface="Montserrat"/>
                <a:ea typeface="Montserrat"/>
                <a:cs typeface="Montserrat"/>
                <a:sym typeface="Montserrat"/>
              </a:rPr>
              <a:t>Para finalizar esta </a:t>
            </a:r>
            <a:r>
              <a:rPr b="1" lang="es" sz="1400">
                <a:latin typeface="Montserrat"/>
                <a:ea typeface="Montserrat"/>
                <a:cs typeface="Montserrat"/>
                <a:sym typeface="Montserrat"/>
              </a:rPr>
              <a:t>sesión</a:t>
            </a:r>
            <a:r>
              <a:rPr b="1" lang="es" sz="1400">
                <a:latin typeface="Montserrat"/>
                <a:ea typeface="Montserrat"/>
                <a:cs typeface="Montserrat"/>
                <a:sym typeface="Montserrat"/>
              </a:rPr>
              <a:t> tu </a:t>
            </a:r>
            <a:r>
              <a:rPr b="1" lang="es" sz="1400">
                <a:latin typeface="Montserrat"/>
                <a:ea typeface="Montserrat"/>
                <a:cs typeface="Montserrat"/>
                <a:sym typeface="Montserrat"/>
              </a:rPr>
              <a:t>deberás</a:t>
            </a:r>
            <a:r>
              <a:rPr b="1" lang="es" sz="1400">
                <a:latin typeface="Montserrat"/>
                <a:ea typeface="Montserrat"/>
                <a:cs typeface="Montserrat"/>
                <a:sym typeface="Montserrat"/>
              </a:rPr>
              <a:t> comprender:</a:t>
            </a:r>
            <a:endParaRPr b="1" sz="1400">
              <a:latin typeface="Montserrat"/>
              <a:ea typeface="Montserrat"/>
              <a:cs typeface="Montserrat"/>
              <a:sym typeface="Montserrat"/>
            </a:endParaRPr>
          </a:p>
          <a:p>
            <a:pPr indent="0" lvl="0" marL="0" rtl="0" algn="l">
              <a:spcBef>
                <a:spcPts val="1200"/>
              </a:spcBef>
              <a:spcAft>
                <a:spcPts val="0"/>
              </a:spcAft>
              <a:buNone/>
            </a:pPr>
            <a:r>
              <a:rPr b="1" lang="es" sz="1400">
                <a:latin typeface="Montserrat"/>
                <a:ea typeface="Montserrat"/>
                <a:cs typeface="Montserrat"/>
                <a:sym typeface="Montserrat"/>
              </a:rPr>
              <a:t>1.-diferencia entre variable continua y discreta</a:t>
            </a:r>
            <a:endParaRPr b="1" sz="1400">
              <a:latin typeface="Montserrat"/>
              <a:ea typeface="Montserrat"/>
              <a:cs typeface="Montserrat"/>
              <a:sym typeface="Montserrat"/>
            </a:endParaRPr>
          </a:p>
          <a:p>
            <a:pPr indent="0" lvl="0" marL="0" rtl="0" algn="l">
              <a:spcBef>
                <a:spcPts val="1200"/>
              </a:spcBef>
              <a:spcAft>
                <a:spcPts val="0"/>
              </a:spcAft>
              <a:buNone/>
            </a:pPr>
            <a:r>
              <a:rPr b="1" lang="es" sz="1400">
                <a:latin typeface="Montserrat"/>
                <a:ea typeface="Montserrat"/>
                <a:cs typeface="Montserrat"/>
                <a:sym typeface="Montserrat"/>
              </a:rPr>
              <a:t>2.- describir la </a:t>
            </a:r>
            <a:r>
              <a:rPr b="1" lang="es" sz="1400">
                <a:latin typeface="Montserrat"/>
                <a:ea typeface="Montserrat"/>
                <a:cs typeface="Montserrat"/>
                <a:sym typeface="Montserrat"/>
              </a:rPr>
              <a:t>relación</a:t>
            </a:r>
            <a:r>
              <a:rPr b="1" lang="es" sz="1400">
                <a:latin typeface="Montserrat"/>
                <a:ea typeface="Montserrat"/>
                <a:cs typeface="Montserrat"/>
                <a:sym typeface="Montserrat"/>
              </a:rPr>
              <a:t> entre las funciones de </a:t>
            </a:r>
            <a:r>
              <a:rPr b="1" lang="es" sz="1400">
                <a:latin typeface="Montserrat"/>
                <a:ea typeface="Montserrat"/>
                <a:cs typeface="Montserrat"/>
                <a:sym typeface="Montserrat"/>
              </a:rPr>
              <a:t>distribución</a:t>
            </a:r>
            <a:endParaRPr b="1" sz="1400">
              <a:latin typeface="Montserrat"/>
              <a:ea typeface="Montserrat"/>
              <a:cs typeface="Montserrat"/>
              <a:sym typeface="Montserrat"/>
            </a:endParaRPr>
          </a:p>
          <a:p>
            <a:pPr indent="-317500" lvl="0" marL="457200" rtl="0" algn="l">
              <a:spcBef>
                <a:spcPts val="1200"/>
              </a:spcBef>
              <a:spcAft>
                <a:spcPts val="0"/>
              </a:spcAft>
              <a:buSzPts val="1400"/>
              <a:buFont typeface="Montserrat"/>
              <a:buAutoNum type="alphaLcParenR"/>
            </a:pPr>
            <a:r>
              <a:rPr lang="es"/>
              <a:t>cual es la diferencia de una variable aleatoria en estadística y álgebra?</a:t>
            </a:r>
            <a:endParaRPr/>
          </a:p>
          <a:p>
            <a:pPr indent="-317500" lvl="0" marL="457200" rtl="0" algn="l">
              <a:spcBef>
                <a:spcPts val="0"/>
              </a:spcBef>
              <a:spcAft>
                <a:spcPts val="0"/>
              </a:spcAft>
              <a:buSzPts val="1400"/>
              <a:buFont typeface="Montserrat"/>
              <a:buAutoNum type="alphaLcParenR"/>
            </a:pPr>
            <a:r>
              <a:rPr lang="es"/>
              <a:t>cual es la diferencia entre una variable aleatoria continua y una discreta?</a:t>
            </a:r>
            <a:endParaRPr/>
          </a:p>
          <a:p>
            <a:pPr indent="-317500" lvl="0" marL="457200" rtl="0" algn="l">
              <a:spcBef>
                <a:spcPts val="0"/>
              </a:spcBef>
              <a:spcAft>
                <a:spcPts val="0"/>
              </a:spcAft>
              <a:buSzPts val="1400"/>
              <a:buFont typeface="Montserrat"/>
              <a:buAutoNum type="alphaLcParenR"/>
            </a:pPr>
            <a:r>
              <a:rPr lang="es"/>
              <a:t>cual es la relación de PMF y CDF y que significan?</a:t>
            </a:r>
            <a:endParaRPr/>
          </a:p>
          <a:p>
            <a:pPr indent="-317500" lvl="0" marL="457200" rtl="0" algn="l">
              <a:spcBef>
                <a:spcPts val="0"/>
              </a:spcBef>
              <a:spcAft>
                <a:spcPts val="0"/>
              </a:spcAft>
              <a:buSzPts val="1400"/>
              <a:buFont typeface="Montserrat"/>
              <a:buAutoNum type="alphaLcParenR"/>
            </a:pPr>
            <a:r>
              <a:rPr lang="es"/>
              <a:t>la pregunta anterior habla de distribuciones continuas o aleatorias, como puedes saber eso?</a:t>
            </a:r>
            <a:endParaRPr/>
          </a:p>
          <a:p>
            <a:pPr indent="0" lvl="0" marL="0" rtl="0" algn="l">
              <a:spcBef>
                <a:spcPts val="1200"/>
              </a:spcBef>
              <a:spcAft>
                <a:spcPts val="1200"/>
              </a:spcAft>
              <a:buNone/>
            </a:pPr>
            <a:r>
              <a:rPr lang="es"/>
              <a:t>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26"/>
          <p:cNvSpPr txBox="1"/>
          <p:nvPr>
            <p:ph type="title"/>
          </p:nvPr>
        </p:nvSpPr>
        <p:spPr>
          <a:xfrm>
            <a:off x="1800075" y="2297175"/>
            <a:ext cx="7038900" cy="914100"/>
          </a:xfrm>
          <a:prstGeom prst="rect">
            <a:avLst/>
          </a:prstGeom>
        </p:spPr>
        <p:txBody>
          <a:bodyPr anchorCtr="0" anchor="t" bIns="91425" lIns="91425" spcFirstLastPara="1" rIns="91425" wrap="square" tIns="91425">
            <a:normAutofit/>
          </a:bodyPr>
          <a:lstStyle/>
          <a:p>
            <a:pPr indent="0" lvl="0" marL="0" rtl="0" algn="l">
              <a:lnSpc>
                <a:spcPct val="50000"/>
              </a:lnSpc>
              <a:spcBef>
                <a:spcPts val="0"/>
              </a:spcBef>
              <a:spcAft>
                <a:spcPts val="1200"/>
              </a:spcAft>
              <a:buNone/>
            </a:pPr>
            <a:r>
              <a:rPr b="1" lang="es" sz="2500">
                <a:latin typeface="Lato"/>
                <a:ea typeface="Lato"/>
                <a:cs typeface="Lato"/>
                <a:sym typeface="Lato"/>
              </a:rPr>
              <a:t>Break de 10 minutos</a:t>
            </a:r>
            <a:endParaRPr/>
          </a:p>
        </p:txBody>
      </p:sp>
      <p:sp>
        <p:nvSpPr>
          <p:cNvPr id="251" name="Google Shape;251;p26"/>
          <p:cNvSpPr txBox="1"/>
          <p:nvPr>
            <p:ph idx="1" type="body"/>
          </p:nvPr>
        </p:nvSpPr>
        <p:spPr>
          <a:xfrm>
            <a:off x="1297500" y="1567550"/>
            <a:ext cx="73854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s"/>
              <a:t>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27"/>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lnSpc>
                <a:spcPct val="50000"/>
              </a:lnSpc>
              <a:spcBef>
                <a:spcPts val="0"/>
              </a:spcBef>
              <a:spcAft>
                <a:spcPts val="1200"/>
              </a:spcAft>
              <a:buNone/>
            </a:pPr>
            <a:r>
              <a:rPr b="1" lang="es" sz="2500">
                <a:latin typeface="Lato"/>
                <a:ea typeface="Lato"/>
                <a:cs typeface="Lato"/>
                <a:sym typeface="Lato"/>
              </a:rPr>
              <a:t>Tipo de distribuciones Discretas</a:t>
            </a:r>
            <a:endParaRPr/>
          </a:p>
        </p:txBody>
      </p:sp>
      <p:sp>
        <p:nvSpPr>
          <p:cNvPr id="257" name="Google Shape;257;p27"/>
          <p:cNvSpPr txBox="1"/>
          <p:nvPr>
            <p:ph idx="1" type="body"/>
          </p:nvPr>
        </p:nvSpPr>
        <p:spPr>
          <a:xfrm>
            <a:off x="1297500" y="1567550"/>
            <a:ext cx="73854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s" sz="1400">
                <a:latin typeface="Montserrat"/>
                <a:ea typeface="Montserrat"/>
                <a:cs typeface="Montserrat"/>
                <a:sym typeface="Montserrat"/>
              </a:rPr>
              <a:t>Los humanos hemos catalogado muchas distribuciones a lo largo del tiempo para explicar </a:t>
            </a:r>
            <a:r>
              <a:rPr b="1" lang="es" sz="1400">
                <a:latin typeface="Montserrat"/>
                <a:ea typeface="Montserrat"/>
                <a:cs typeface="Montserrat"/>
                <a:sym typeface="Montserrat"/>
              </a:rPr>
              <a:t>fenómenos</a:t>
            </a:r>
            <a:r>
              <a:rPr b="1" lang="es" sz="1400">
                <a:latin typeface="Montserrat"/>
                <a:ea typeface="Montserrat"/>
                <a:cs typeface="Montserrat"/>
                <a:sym typeface="Montserrat"/>
              </a:rPr>
              <a:t> de diferentes tipos, sin embargo vamos a hablar de aquellas distribuciones que se utilizan </a:t>
            </a:r>
            <a:r>
              <a:rPr b="1" lang="es" sz="1400">
                <a:latin typeface="Montserrat"/>
                <a:ea typeface="Montserrat"/>
                <a:cs typeface="Montserrat"/>
                <a:sym typeface="Montserrat"/>
              </a:rPr>
              <a:t>más</a:t>
            </a:r>
            <a:r>
              <a:rPr b="1" lang="es" sz="1400">
                <a:latin typeface="Montserrat"/>
                <a:ea typeface="Montserrat"/>
                <a:cs typeface="Montserrat"/>
                <a:sym typeface="Montserrat"/>
              </a:rPr>
              <a:t> </a:t>
            </a:r>
            <a:r>
              <a:rPr b="1" lang="es" sz="1400">
                <a:latin typeface="Montserrat"/>
                <a:ea typeface="Montserrat"/>
                <a:cs typeface="Montserrat"/>
                <a:sym typeface="Montserrat"/>
              </a:rPr>
              <a:t>comúnmente</a:t>
            </a:r>
            <a:r>
              <a:rPr b="1" lang="es" sz="1400">
                <a:latin typeface="Montserrat"/>
                <a:ea typeface="Montserrat"/>
                <a:cs typeface="Montserrat"/>
                <a:sym typeface="Montserrat"/>
              </a:rPr>
              <a:t> en la ciencia de datos</a:t>
            </a:r>
            <a:endParaRPr/>
          </a:p>
          <a:p>
            <a:pPr indent="0" lvl="0" marL="0" rtl="0" algn="l">
              <a:spcBef>
                <a:spcPts val="1200"/>
              </a:spcBef>
              <a:spcAft>
                <a:spcPts val="1200"/>
              </a:spcAft>
              <a:buNone/>
            </a:pPr>
            <a:r>
              <a:rPr lang="es"/>
              <a:t>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28"/>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lnSpc>
                <a:spcPct val="50000"/>
              </a:lnSpc>
              <a:spcBef>
                <a:spcPts val="0"/>
              </a:spcBef>
              <a:spcAft>
                <a:spcPts val="1200"/>
              </a:spcAft>
              <a:buNone/>
            </a:pPr>
            <a:r>
              <a:rPr b="1" lang="es" sz="2500">
                <a:latin typeface="Lato"/>
                <a:ea typeface="Lato"/>
                <a:cs typeface="Lato"/>
                <a:sym typeface="Lato"/>
              </a:rPr>
              <a:t>Distribución</a:t>
            </a:r>
            <a:r>
              <a:rPr b="1" lang="es" sz="2500">
                <a:latin typeface="Lato"/>
                <a:ea typeface="Lato"/>
                <a:cs typeface="Lato"/>
                <a:sym typeface="Lato"/>
              </a:rPr>
              <a:t> Uniforme</a:t>
            </a:r>
            <a:endParaRPr/>
          </a:p>
        </p:txBody>
      </p:sp>
      <p:sp>
        <p:nvSpPr>
          <p:cNvPr id="263" name="Google Shape;263;p28"/>
          <p:cNvSpPr txBox="1"/>
          <p:nvPr>
            <p:ph idx="1" type="body"/>
          </p:nvPr>
        </p:nvSpPr>
        <p:spPr>
          <a:xfrm>
            <a:off x="1297500" y="1567550"/>
            <a:ext cx="73854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s" sz="1400">
                <a:latin typeface="Montserrat"/>
                <a:ea typeface="Montserrat"/>
                <a:cs typeface="Montserrat"/>
                <a:sym typeface="Montserrat"/>
              </a:rPr>
              <a:t>La </a:t>
            </a:r>
            <a:r>
              <a:rPr b="1" lang="es" sz="1400">
                <a:latin typeface="Montserrat"/>
                <a:ea typeface="Montserrat"/>
                <a:cs typeface="Montserrat"/>
                <a:sym typeface="Montserrat"/>
              </a:rPr>
              <a:t>distribución</a:t>
            </a:r>
            <a:r>
              <a:rPr b="1" lang="es" sz="1400">
                <a:latin typeface="Montserrat"/>
                <a:ea typeface="Montserrat"/>
                <a:cs typeface="Montserrat"/>
                <a:sym typeface="Montserrat"/>
              </a:rPr>
              <a:t> uniforme es una con la que se pueden familiarizar </a:t>
            </a:r>
            <a:r>
              <a:rPr b="1" lang="es" sz="1400">
                <a:latin typeface="Montserrat"/>
                <a:ea typeface="Montserrat"/>
                <a:cs typeface="Montserrat"/>
                <a:sym typeface="Montserrat"/>
              </a:rPr>
              <a:t>fácilmente</a:t>
            </a:r>
            <a:r>
              <a:rPr b="1" lang="es" sz="1400">
                <a:latin typeface="Montserrat"/>
                <a:ea typeface="Montserrat"/>
                <a:cs typeface="Montserrat"/>
                <a:sym typeface="Montserrat"/>
              </a:rPr>
              <a:t>. Describe una </a:t>
            </a:r>
            <a:r>
              <a:rPr b="1" lang="es" sz="1400">
                <a:latin typeface="Montserrat"/>
                <a:ea typeface="Montserrat"/>
                <a:cs typeface="Montserrat"/>
                <a:sym typeface="Montserrat"/>
              </a:rPr>
              <a:t>situación</a:t>
            </a:r>
            <a:r>
              <a:rPr b="1" lang="es" sz="1400">
                <a:latin typeface="Montserrat"/>
                <a:ea typeface="Montserrat"/>
                <a:cs typeface="Montserrat"/>
                <a:sym typeface="Montserrat"/>
              </a:rPr>
              <a:t> con un </a:t>
            </a:r>
            <a:r>
              <a:rPr b="1" lang="es" sz="1400">
                <a:latin typeface="Montserrat"/>
                <a:ea typeface="Montserrat"/>
                <a:cs typeface="Montserrat"/>
                <a:sym typeface="Montserrat"/>
              </a:rPr>
              <a:t>número</a:t>
            </a:r>
            <a:r>
              <a:rPr b="1" lang="es" sz="1400">
                <a:latin typeface="Montserrat"/>
                <a:ea typeface="Montserrat"/>
                <a:cs typeface="Montserrat"/>
                <a:sym typeface="Montserrat"/>
              </a:rPr>
              <a:t> finito de resultados posibles, en donde cualquier resultado es igualmente posible. Por ejemplo lanzar un dado de diferentes tipos de caras (4,6,8,10,20)</a:t>
            </a:r>
            <a:endParaRPr b="1" sz="1400">
              <a:latin typeface="Montserrat"/>
              <a:ea typeface="Montserrat"/>
              <a:cs typeface="Montserrat"/>
              <a:sym typeface="Montserrat"/>
            </a:endParaRPr>
          </a:p>
          <a:p>
            <a:pPr indent="0" lvl="0" marL="0" rtl="0" algn="l">
              <a:spcBef>
                <a:spcPts val="1200"/>
              </a:spcBef>
              <a:spcAft>
                <a:spcPts val="0"/>
              </a:spcAft>
              <a:buNone/>
            </a:pPr>
            <a:r>
              <a:rPr b="1" lang="es" sz="1400">
                <a:latin typeface="Montserrat"/>
                <a:ea typeface="Montserrat"/>
                <a:cs typeface="Montserrat"/>
                <a:sym typeface="Montserrat"/>
              </a:rPr>
              <a:t>la PMF(probability mass function) de una </a:t>
            </a:r>
            <a:r>
              <a:rPr b="1" lang="es" sz="1400">
                <a:latin typeface="Montserrat"/>
                <a:ea typeface="Montserrat"/>
                <a:cs typeface="Montserrat"/>
                <a:sym typeface="Montserrat"/>
              </a:rPr>
              <a:t>distribución</a:t>
            </a:r>
            <a:r>
              <a:rPr b="1" lang="es" sz="1400">
                <a:latin typeface="Montserrat"/>
                <a:ea typeface="Montserrat"/>
                <a:cs typeface="Montserrat"/>
                <a:sym typeface="Montserrat"/>
              </a:rPr>
              <a:t> uniforme discre</a:t>
            </a:r>
            <a:r>
              <a:rPr b="1" lang="es" sz="1400">
                <a:latin typeface="Montserrat"/>
                <a:ea typeface="Montserrat"/>
                <a:cs typeface="Montserrat"/>
                <a:sym typeface="Montserrat"/>
              </a:rPr>
              <a:t>ta es:</a:t>
            </a:r>
            <a:endParaRPr b="1" sz="1400">
              <a:latin typeface="Montserrat"/>
              <a:ea typeface="Montserrat"/>
              <a:cs typeface="Montserrat"/>
              <a:sym typeface="Montserrat"/>
            </a:endParaRPr>
          </a:p>
          <a:p>
            <a:pPr indent="0" lvl="0" marL="0" rtl="0" algn="l">
              <a:spcBef>
                <a:spcPts val="1200"/>
              </a:spcBef>
              <a:spcAft>
                <a:spcPts val="0"/>
              </a:spcAft>
              <a:buNone/>
            </a:pPr>
            <a:r>
              <a:t/>
            </a:r>
            <a:endParaRPr b="1" sz="1400">
              <a:latin typeface="Montserrat"/>
              <a:ea typeface="Montserrat"/>
              <a:cs typeface="Montserrat"/>
              <a:sym typeface="Montserrat"/>
            </a:endParaRPr>
          </a:p>
          <a:p>
            <a:pPr indent="0" lvl="0" marL="0" rtl="0" algn="l">
              <a:spcBef>
                <a:spcPts val="1200"/>
              </a:spcBef>
              <a:spcAft>
                <a:spcPts val="1200"/>
              </a:spcAft>
              <a:buNone/>
            </a:pPr>
            <a:r>
              <a:rPr b="1" lang="es" sz="1400">
                <a:latin typeface="Montserrat"/>
                <a:ea typeface="Montserrat"/>
                <a:cs typeface="Montserrat"/>
                <a:sym typeface="Montserrat"/>
              </a:rPr>
              <a:t>y la función de distribución es:</a:t>
            </a:r>
            <a:endParaRPr b="1" sz="1400">
              <a:latin typeface="Montserrat"/>
              <a:ea typeface="Montserrat"/>
              <a:cs typeface="Montserrat"/>
              <a:sym typeface="Montserrat"/>
            </a:endParaRPr>
          </a:p>
        </p:txBody>
      </p:sp>
      <p:pic>
        <p:nvPicPr>
          <p:cNvPr id="264" name="Google Shape;264;p28"/>
          <p:cNvPicPr preferRelativeResize="0"/>
          <p:nvPr/>
        </p:nvPicPr>
        <p:blipFill>
          <a:blip r:embed="rId3">
            <a:alphaModFix/>
          </a:blip>
          <a:stretch>
            <a:fillRect/>
          </a:stretch>
        </p:blipFill>
        <p:spPr>
          <a:xfrm>
            <a:off x="2422650" y="3024401"/>
            <a:ext cx="2149350" cy="563850"/>
          </a:xfrm>
          <a:prstGeom prst="rect">
            <a:avLst/>
          </a:prstGeom>
          <a:noFill/>
          <a:ln>
            <a:noFill/>
          </a:ln>
        </p:spPr>
      </p:pic>
      <p:pic>
        <p:nvPicPr>
          <p:cNvPr id="265" name="Google Shape;265;p28"/>
          <p:cNvPicPr preferRelativeResize="0"/>
          <p:nvPr/>
        </p:nvPicPr>
        <p:blipFill>
          <a:blip r:embed="rId4">
            <a:alphaModFix/>
          </a:blip>
          <a:stretch>
            <a:fillRect/>
          </a:stretch>
        </p:blipFill>
        <p:spPr>
          <a:xfrm>
            <a:off x="2327450" y="3853119"/>
            <a:ext cx="2655675" cy="689075"/>
          </a:xfrm>
          <a:prstGeom prst="rect">
            <a:avLst/>
          </a:prstGeom>
          <a:noFill/>
          <a:ln>
            <a:noFill/>
          </a:ln>
        </p:spPr>
      </p:pic>
      <p:pic>
        <p:nvPicPr>
          <p:cNvPr id="266" name="Google Shape;266;p28"/>
          <p:cNvPicPr preferRelativeResize="0"/>
          <p:nvPr/>
        </p:nvPicPr>
        <p:blipFill>
          <a:blip r:embed="rId5">
            <a:alphaModFix/>
          </a:blip>
          <a:stretch>
            <a:fillRect/>
          </a:stretch>
        </p:blipFill>
        <p:spPr>
          <a:xfrm>
            <a:off x="5927550" y="3259675"/>
            <a:ext cx="1832454" cy="14543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29"/>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lnSpc>
                <a:spcPct val="50000"/>
              </a:lnSpc>
              <a:spcBef>
                <a:spcPts val="0"/>
              </a:spcBef>
              <a:spcAft>
                <a:spcPts val="0"/>
              </a:spcAft>
              <a:buNone/>
            </a:pPr>
            <a:r>
              <a:rPr b="1" lang="es" sz="2500">
                <a:latin typeface="Lato"/>
                <a:ea typeface="Lato"/>
                <a:cs typeface="Lato"/>
                <a:sym typeface="Lato"/>
              </a:rPr>
              <a:t>Distribución</a:t>
            </a:r>
            <a:r>
              <a:rPr b="1" lang="es" sz="2500">
                <a:latin typeface="Lato"/>
                <a:ea typeface="Lato"/>
                <a:cs typeface="Lato"/>
                <a:sym typeface="Lato"/>
              </a:rPr>
              <a:t> Uniforme</a:t>
            </a:r>
            <a:endParaRPr b="1" sz="2500">
              <a:latin typeface="Lato"/>
              <a:ea typeface="Lato"/>
              <a:cs typeface="Lato"/>
              <a:sym typeface="Lato"/>
            </a:endParaRPr>
          </a:p>
          <a:p>
            <a:pPr indent="0" lvl="0" marL="0" rtl="0" algn="l">
              <a:lnSpc>
                <a:spcPct val="50000"/>
              </a:lnSpc>
              <a:spcBef>
                <a:spcPts val="1200"/>
              </a:spcBef>
              <a:spcAft>
                <a:spcPts val="0"/>
              </a:spcAft>
              <a:buNone/>
            </a:pPr>
            <a:r>
              <a:t/>
            </a:r>
            <a:endParaRPr b="1" sz="1400"/>
          </a:p>
          <a:p>
            <a:pPr indent="0" lvl="0" marL="0" rtl="0" algn="l">
              <a:lnSpc>
                <a:spcPct val="50000"/>
              </a:lnSpc>
              <a:spcBef>
                <a:spcPts val="1200"/>
              </a:spcBef>
              <a:spcAft>
                <a:spcPts val="1200"/>
              </a:spcAft>
              <a:buNone/>
            </a:pPr>
            <a:r>
              <a:rPr b="1" lang="es" sz="1400"/>
              <a:t>Probability mass function</a:t>
            </a:r>
            <a:endParaRPr b="1" sz="2500">
              <a:latin typeface="Lato"/>
              <a:ea typeface="Lato"/>
              <a:cs typeface="Lato"/>
              <a:sym typeface="Lato"/>
            </a:endParaRPr>
          </a:p>
        </p:txBody>
      </p:sp>
      <p:sp>
        <p:nvSpPr>
          <p:cNvPr id="272" name="Google Shape;272;p29"/>
          <p:cNvSpPr txBox="1"/>
          <p:nvPr>
            <p:ph idx="1" type="body"/>
          </p:nvPr>
        </p:nvSpPr>
        <p:spPr>
          <a:xfrm>
            <a:off x="1297500" y="1567550"/>
            <a:ext cx="73854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a:p>
            <a:pPr indent="0" lvl="0" marL="0" rtl="0" algn="l">
              <a:spcBef>
                <a:spcPts val="1200"/>
              </a:spcBef>
              <a:spcAft>
                <a:spcPts val="1200"/>
              </a:spcAft>
              <a:buNone/>
            </a:pPr>
            <a:r>
              <a:rPr lang="es"/>
              <a:t>                          </a:t>
            </a:r>
            <a:endParaRPr/>
          </a:p>
        </p:txBody>
      </p:sp>
      <p:pic>
        <p:nvPicPr>
          <p:cNvPr id="273" name="Google Shape;273;p29"/>
          <p:cNvPicPr preferRelativeResize="0"/>
          <p:nvPr/>
        </p:nvPicPr>
        <p:blipFill>
          <a:blip r:embed="rId3">
            <a:alphaModFix/>
          </a:blip>
          <a:stretch>
            <a:fillRect/>
          </a:stretch>
        </p:blipFill>
        <p:spPr>
          <a:xfrm>
            <a:off x="1085375" y="1424850"/>
            <a:ext cx="6973252" cy="3361650"/>
          </a:xfrm>
          <a:prstGeom prst="rect">
            <a:avLst/>
          </a:prstGeom>
          <a:noFill/>
          <a:ln>
            <a:noFill/>
          </a:ln>
        </p:spPr>
      </p:pic>
      <p:pic>
        <p:nvPicPr>
          <p:cNvPr id="274" name="Google Shape;274;p29"/>
          <p:cNvPicPr preferRelativeResize="0"/>
          <p:nvPr/>
        </p:nvPicPr>
        <p:blipFill>
          <a:blip r:embed="rId4">
            <a:alphaModFix/>
          </a:blip>
          <a:stretch>
            <a:fillRect/>
          </a:stretch>
        </p:blipFill>
        <p:spPr>
          <a:xfrm>
            <a:off x="5545100" y="682551"/>
            <a:ext cx="2149350" cy="5638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30"/>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lnSpc>
                <a:spcPct val="50000"/>
              </a:lnSpc>
              <a:spcBef>
                <a:spcPts val="0"/>
              </a:spcBef>
              <a:spcAft>
                <a:spcPts val="1200"/>
              </a:spcAft>
              <a:buNone/>
            </a:pPr>
            <a:r>
              <a:rPr b="1" lang="es" sz="2500">
                <a:latin typeface="Lato"/>
                <a:ea typeface="Lato"/>
                <a:cs typeface="Lato"/>
                <a:sym typeface="Lato"/>
              </a:rPr>
              <a:t>Distribución</a:t>
            </a:r>
            <a:r>
              <a:rPr b="1" lang="es" sz="2500">
                <a:latin typeface="Lato"/>
                <a:ea typeface="Lato"/>
                <a:cs typeface="Lato"/>
                <a:sym typeface="Lato"/>
              </a:rPr>
              <a:t> de Bernoulli</a:t>
            </a:r>
            <a:endParaRPr/>
          </a:p>
        </p:txBody>
      </p:sp>
      <p:sp>
        <p:nvSpPr>
          <p:cNvPr id="280" name="Google Shape;280;p30"/>
          <p:cNvSpPr txBox="1"/>
          <p:nvPr>
            <p:ph idx="1" type="body"/>
          </p:nvPr>
        </p:nvSpPr>
        <p:spPr>
          <a:xfrm>
            <a:off x="1297500" y="1567550"/>
            <a:ext cx="7385400" cy="29112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b="1" lang="es" sz="1400">
                <a:latin typeface="Montserrat"/>
                <a:ea typeface="Montserrat"/>
                <a:cs typeface="Montserrat"/>
                <a:sym typeface="Montserrat"/>
              </a:rPr>
              <a:t>La </a:t>
            </a:r>
            <a:r>
              <a:rPr b="1" lang="es" sz="1400">
                <a:latin typeface="Montserrat"/>
                <a:ea typeface="Montserrat"/>
                <a:cs typeface="Montserrat"/>
                <a:sym typeface="Montserrat"/>
              </a:rPr>
              <a:t>distribución</a:t>
            </a:r>
            <a:r>
              <a:rPr b="1" lang="es" sz="1400">
                <a:latin typeface="Montserrat"/>
                <a:ea typeface="Montserrat"/>
                <a:cs typeface="Montserrat"/>
                <a:sym typeface="Montserrat"/>
              </a:rPr>
              <a:t> de Bernoulli es la </a:t>
            </a:r>
            <a:r>
              <a:rPr b="1" lang="es" sz="1400">
                <a:latin typeface="Montserrat"/>
                <a:ea typeface="Montserrat"/>
                <a:cs typeface="Montserrat"/>
                <a:sym typeface="Montserrat"/>
              </a:rPr>
              <a:t>más</a:t>
            </a:r>
            <a:r>
              <a:rPr b="1" lang="es" sz="1400">
                <a:latin typeface="Montserrat"/>
                <a:ea typeface="Montserrat"/>
                <a:cs typeface="Montserrat"/>
                <a:sym typeface="Montserrat"/>
              </a:rPr>
              <a:t> simple de todas es aquella que se puede explicar como el lanzamiento de una moneda, que puede ser cara o cruz de una moneda balanceada.</a:t>
            </a:r>
            <a:endParaRPr b="1" sz="1400">
              <a:latin typeface="Montserrat"/>
              <a:ea typeface="Montserrat"/>
              <a:cs typeface="Montserrat"/>
              <a:sym typeface="Montserrat"/>
            </a:endParaRPr>
          </a:p>
          <a:p>
            <a:pPr indent="0" lvl="0" marL="0" rtl="0" algn="l">
              <a:spcBef>
                <a:spcPts val="1200"/>
              </a:spcBef>
              <a:spcAft>
                <a:spcPts val="0"/>
              </a:spcAft>
              <a:buNone/>
            </a:pPr>
            <a:r>
              <a:rPr b="1" lang="es" sz="1400">
                <a:latin typeface="Montserrat"/>
                <a:ea typeface="Montserrat"/>
                <a:cs typeface="Montserrat"/>
                <a:sym typeface="Montserrat"/>
              </a:rPr>
              <a:t>Una variable aleatoria X tiene una </a:t>
            </a:r>
            <a:r>
              <a:rPr b="1" lang="es" sz="1400">
                <a:latin typeface="Montserrat"/>
                <a:ea typeface="Montserrat"/>
                <a:cs typeface="Montserrat"/>
                <a:sym typeface="Montserrat"/>
              </a:rPr>
              <a:t>distribución</a:t>
            </a:r>
            <a:r>
              <a:rPr b="1" lang="es" sz="1400">
                <a:latin typeface="Montserrat"/>
                <a:ea typeface="Montserrat"/>
                <a:cs typeface="Montserrat"/>
                <a:sym typeface="Montserrat"/>
              </a:rPr>
              <a:t> uniforme </a:t>
            </a:r>
            <a:r>
              <a:rPr b="1" lang="es" sz="1400">
                <a:latin typeface="Montserrat"/>
                <a:ea typeface="Montserrat"/>
                <a:cs typeface="Montserrat"/>
                <a:sym typeface="Montserrat"/>
              </a:rPr>
              <a:t>sí</a:t>
            </a:r>
            <a:r>
              <a:rPr b="1" lang="es" sz="1400">
                <a:latin typeface="Montserrat"/>
                <a:ea typeface="Montserrat"/>
                <a:cs typeface="Montserrat"/>
                <a:sym typeface="Montserrat"/>
              </a:rPr>
              <a:t>:</a:t>
            </a:r>
            <a:endParaRPr b="1" sz="1400">
              <a:latin typeface="Montserrat"/>
              <a:ea typeface="Montserrat"/>
              <a:cs typeface="Montserrat"/>
              <a:sym typeface="Montserrat"/>
            </a:endParaRPr>
          </a:p>
          <a:p>
            <a:pPr indent="0" lvl="0" marL="0" rtl="0" algn="l">
              <a:spcBef>
                <a:spcPts val="1200"/>
              </a:spcBef>
              <a:spcAft>
                <a:spcPts val="0"/>
              </a:spcAft>
              <a:buNone/>
            </a:pPr>
            <a:r>
              <a:rPr b="1" lang="es" sz="1400">
                <a:latin typeface="Montserrat"/>
                <a:ea typeface="Montserrat"/>
                <a:cs typeface="Montserrat"/>
                <a:sym typeface="Montserrat"/>
              </a:rPr>
              <a:t>	solo hay 2 posibles resultados, normalmente </a:t>
            </a:r>
            <a:r>
              <a:rPr b="1" lang="es" sz="1400">
                <a:latin typeface="Montserrat"/>
                <a:ea typeface="Montserrat"/>
                <a:cs typeface="Montserrat"/>
                <a:sym typeface="Montserrat"/>
              </a:rPr>
              <a:t>etiquetados</a:t>
            </a:r>
            <a:r>
              <a:rPr b="1" lang="es" sz="1400">
                <a:latin typeface="Montserrat"/>
                <a:ea typeface="Montserrat"/>
                <a:cs typeface="Montserrat"/>
                <a:sym typeface="Montserrat"/>
              </a:rPr>
              <a:t> 1 o 0</a:t>
            </a:r>
            <a:endParaRPr b="1" sz="1400">
              <a:latin typeface="Montserrat"/>
              <a:ea typeface="Montserrat"/>
              <a:cs typeface="Montserrat"/>
              <a:sym typeface="Montserrat"/>
            </a:endParaRPr>
          </a:p>
          <a:p>
            <a:pPr indent="0" lvl="0" marL="0" rtl="0" algn="l">
              <a:spcBef>
                <a:spcPts val="1200"/>
              </a:spcBef>
              <a:spcAft>
                <a:spcPts val="0"/>
              </a:spcAft>
              <a:buNone/>
            </a:pPr>
            <a:r>
              <a:rPr b="1" lang="es" sz="1400">
                <a:latin typeface="Montserrat"/>
                <a:ea typeface="Montserrat"/>
                <a:cs typeface="Montserrat"/>
                <a:sym typeface="Montserrat"/>
              </a:rPr>
              <a:t>	la probabilidad de p da como resultado 1</a:t>
            </a:r>
            <a:endParaRPr b="1" sz="1400">
              <a:latin typeface="Montserrat"/>
              <a:ea typeface="Montserrat"/>
              <a:cs typeface="Montserrat"/>
              <a:sym typeface="Montserrat"/>
            </a:endParaRPr>
          </a:p>
          <a:p>
            <a:pPr indent="0" lvl="0" marL="0" rtl="0" algn="l">
              <a:spcBef>
                <a:spcPts val="1200"/>
              </a:spcBef>
              <a:spcAft>
                <a:spcPts val="0"/>
              </a:spcAft>
              <a:buNone/>
            </a:pPr>
            <a:r>
              <a:rPr b="1" lang="es" sz="1400">
                <a:latin typeface="Montserrat"/>
                <a:ea typeface="Montserrat"/>
                <a:cs typeface="Montserrat"/>
                <a:sym typeface="Montserrat"/>
              </a:rPr>
              <a:t>La PMF de una </a:t>
            </a:r>
            <a:r>
              <a:rPr b="1" lang="es" sz="1400">
                <a:latin typeface="Montserrat"/>
                <a:ea typeface="Montserrat"/>
                <a:cs typeface="Montserrat"/>
                <a:sym typeface="Montserrat"/>
              </a:rPr>
              <a:t>distribución</a:t>
            </a:r>
            <a:r>
              <a:rPr b="1" lang="es" sz="1400">
                <a:latin typeface="Montserrat"/>
                <a:ea typeface="Montserrat"/>
                <a:cs typeface="Montserrat"/>
                <a:sym typeface="Montserrat"/>
              </a:rPr>
              <a:t> de bernoulli es:</a:t>
            </a:r>
            <a:endParaRPr b="1" sz="1400">
              <a:latin typeface="Montserrat"/>
              <a:ea typeface="Montserrat"/>
              <a:cs typeface="Montserrat"/>
              <a:sym typeface="Montserrat"/>
            </a:endParaRPr>
          </a:p>
          <a:p>
            <a:pPr indent="0" lvl="0" marL="0" rtl="0" algn="l">
              <a:spcBef>
                <a:spcPts val="1200"/>
              </a:spcBef>
              <a:spcAft>
                <a:spcPts val="0"/>
              </a:spcAft>
              <a:buNone/>
            </a:pPr>
            <a:r>
              <a:t/>
            </a:r>
            <a:endParaRPr b="1" sz="1400">
              <a:latin typeface="Montserrat"/>
              <a:ea typeface="Montserrat"/>
              <a:cs typeface="Montserrat"/>
              <a:sym typeface="Montserrat"/>
            </a:endParaRPr>
          </a:p>
          <a:p>
            <a:pPr indent="0" lvl="0" marL="0" rtl="0" algn="l">
              <a:spcBef>
                <a:spcPts val="1200"/>
              </a:spcBef>
              <a:spcAft>
                <a:spcPts val="1200"/>
              </a:spcAft>
              <a:buNone/>
            </a:pPr>
            <a:r>
              <a:rPr b="1" lang="es" sz="1400">
                <a:latin typeface="Montserrat"/>
                <a:ea typeface="Montserrat"/>
                <a:cs typeface="Montserrat"/>
                <a:sym typeface="Montserrat"/>
              </a:rPr>
              <a:t>La funcion de distribucion de bernoulli es:</a:t>
            </a:r>
            <a:endParaRPr b="1" sz="1400">
              <a:latin typeface="Montserrat"/>
              <a:ea typeface="Montserrat"/>
              <a:cs typeface="Montserrat"/>
              <a:sym typeface="Montserrat"/>
            </a:endParaRPr>
          </a:p>
        </p:txBody>
      </p:sp>
      <p:pic>
        <p:nvPicPr>
          <p:cNvPr id="281" name="Google Shape;281;p30"/>
          <p:cNvPicPr preferRelativeResize="0"/>
          <p:nvPr/>
        </p:nvPicPr>
        <p:blipFill>
          <a:blip r:embed="rId3">
            <a:alphaModFix/>
          </a:blip>
          <a:stretch>
            <a:fillRect/>
          </a:stretch>
        </p:blipFill>
        <p:spPr>
          <a:xfrm>
            <a:off x="5776969" y="3159875"/>
            <a:ext cx="2195513" cy="752475"/>
          </a:xfrm>
          <a:prstGeom prst="rect">
            <a:avLst/>
          </a:prstGeom>
          <a:noFill/>
          <a:ln>
            <a:noFill/>
          </a:ln>
        </p:spPr>
      </p:pic>
      <p:pic>
        <p:nvPicPr>
          <p:cNvPr id="282" name="Google Shape;282;p30"/>
          <p:cNvPicPr preferRelativeResize="0"/>
          <p:nvPr/>
        </p:nvPicPr>
        <p:blipFill>
          <a:blip r:embed="rId4">
            <a:alphaModFix/>
          </a:blip>
          <a:stretch>
            <a:fillRect/>
          </a:stretch>
        </p:blipFill>
        <p:spPr>
          <a:xfrm>
            <a:off x="5776977" y="4101075"/>
            <a:ext cx="2345623" cy="9141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31"/>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lnSpc>
                <a:spcPct val="50000"/>
              </a:lnSpc>
              <a:spcBef>
                <a:spcPts val="0"/>
              </a:spcBef>
              <a:spcAft>
                <a:spcPts val="0"/>
              </a:spcAft>
              <a:buNone/>
            </a:pPr>
            <a:r>
              <a:rPr b="1" lang="es" sz="2500">
                <a:latin typeface="Lato"/>
                <a:ea typeface="Lato"/>
                <a:cs typeface="Lato"/>
                <a:sym typeface="Lato"/>
              </a:rPr>
              <a:t>Distribución de Bernoulli</a:t>
            </a:r>
            <a:endParaRPr b="1" sz="2500">
              <a:latin typeface="Lato"/>
              <a:ea typeface="Lato"/>
              <a:cs typeface="Lato"/>
              <a:sym typeface="Lato"/>
            </a:endParaRPr>
          </a:p>
          <a:p>
            <a:pPr indent="0" lvl="0" marL="0" rtl="0" algn="l">
              <a:lnSpc>
                <a:spcPct val="50000"/>
              </a:lnSpc>
              <a:spcBef>
                <a:spcPts val="1200"/>
              </a:spcBef>
              <a:spcAft>
                <a:spcPts val="0"/>
              </a:spcAft>
              <a:buNone/>
            </a:pPr>
            <a:r>
              <a:t/>
            </a:r>
            <a:endParaRPr b="1" sz="1400"/>
          </a:p>
          <a:p>
            <a:pPr indent="0" lvl="0" marL="0" rtl="0" algn="l">
              <a:lnSpc>
                <a:spcPct val="50000"/>
              </a:lnSpc>
              <a:spcBef>
                <a:spcPts val="1200"/>
              </a:spcBef>
              <a:spcAft>
                <a:spcPts val="1200"/>
              </a:spcAft>
              <a:buNone/>
            </a:pPr>
            <a:r>
              <a:rPr b="1" lang="es" sz="1400"/>
              <a:t>Probability mass function</a:t>
            </a:r>
            <a:endParaRPr b="1" sz="2500">
              <a:latin typeface="Lato"/>
              <a:ea typeface="Lato"/>
              <a:cs typeface="Lato"/>
              <a:sym typeface="Lato"/>
            </a:endParaRPr>
          </a:p>
        </p:txBody>
      </p:sp>
      <p:sp>
        <p:nvSpPr>
          <p:cNvPr id="288" name="Google Shape;288;p31"/>
          <p:cNvSpPr txBox="1"/>
          <p:nvPr>
            <p:ph idx="1" type="body"/>
          </p:nvPr>
        </p:nvSpPr>
        <p:spPr>
          <a:xfrm>
            <a:off x="1297500" y="1567550"/>
            <a:ext cx="73854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a:p>
            <a:pPr indent="0" lvl="0" marL="0" rtl="0" algn="l">
              <a:spcBef>
                <a:spcPts val="1200"/>
              </a:spcBef>
              <a:spcAft>
                <a:spcPts val="1200"/>
              </a:spcAft>
              <a:buNone/>
            </a:pPr>
            <a:r>
              <a:rPr lang="es"/>
              <a:t>                          </a:t>
            </a:r>
            <a:endParaRPr/>
          </a:p>
        </p:txBody>
      </p:sp>
      <p:pic>
        <p:nvPicPr>
          <p:cNvPr id="289" name="Google Shape;289;p31"/>
          <p:cNvPicPr preferRelativeResize="0"/>
          <p:nvPr/>
        </p:nvPicPr>
        <p:blipFill>
          <a:blip r:embed="rId3">
            <a:alphaModFix/>
          </a:blip>
          <a:stretch>
            <a:fillRect/>
          </a:stretch>
        </p:blipFill>
        <p:spPr>
          <a:xfrm>
            <a:off x="1232700" y="1368133"/>
            <a:ext cx="7515001" cy="3561242"/>
          </a:xfrm>
          <a:prstGeom prst="rect">
            <a:avLst/>
          </a:prstGeom>
          <a:noFill/>
          <a:ln>
            <a:noFill/>
          </a:ln>
        </p:spPr>
      </p:pic>
      <p:pic>
        <p:nvPicPr>
          <p:cNvPr id="290" name="Google Shape;290;p31"/>
          <p:cNvPicPr preferRelativeResize="0"/>
          <p:nvPr/>
        </p:nvPicPr>
        <p:blipFill>
          <a:blip r:embed="rId4">
            <a:alphaModFix/>
          </a:blip>
          <a:stretch>
            <a:fillRect/>
          </a:stretch>
        </p:blipFill>
        <p:spPr>
          <a:xfrm>
            <a:off x="5667145" y="393750"/>
            <a:ext cx="2669256" cy="8763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1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Iconos</a:t>
            </a:r>
            <a:endParaRPr/>
          </a:p>
        </p:txBody>
      </p:sp>
      <p:grpSp>
        <p:nvGrpSpPr>
          <p:cNvPr id="145" name="Google Shape;145;p14"/>
          <p:cNvGrpSpPr/>
          <p:nvPr/>
        </p:nvGrpSpPr>
        <p:grpSpPr>
          <a:xfrm>
            <a:off x="248635" y="1582626"/>
            <a:ext cx="3044724" cy="1249341"/>
            <a:chOff x="858175" y="1750125"/>
            <a:chExt cx="3756600" cy="1520250"/>
          </a:xfrm>
        </p:grpSpPr>
        <p:pic>
          <p:nvPicPr>
            <p:cNvPr id="146" name="Google Shape;146;p14"/>
            <p:cNvPicPr preferRelativeResize="0"/>
            <p:nvPr/>
          </p:nvPicPr>
          <p:blipFill>
            <a:blip r:embed="rId3">
              <a:alphaModFix/>
            </a:blip>
            <a:stretch>
              <a:fillRect/>
            </a:stretch>
          </p:blipFill>
          <p:spPr>
            <a:xfrm>
              <a:off x="858175" y="1750125"/>
              <a:ext cx="2937974" cy="1387375"/>
            </a:xfrm>
            <a:prstGeom prst="rect">
              <a:avLst/>
            </a:prstGeom>
            <a:noFill/>
            <a:ln>
              <a:noFill/>
            </a:ln>
          </p:spPr>
        </p:pic>
        <p:sp>
          <p:nvSpPr>
            <p:cNvPr id="147" name="Google Shape;147;p14"/>
            <p:cNvSpPr/>
            <p:nvPr/>
          </p:nvSpPr>
          <p:spPr>
            <a:xfrm>
              <a:off x="1229725" y="2609175"/>
              <a:ext cx="2181600" cy="5283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4"/>
            <p:cNvSpPr txBox="1"/>
            <p:nvPr/>
          </p:nvSpPr>
          <p:spPr>
            <a:xfrm>
              <a:off x="1614775" y="2596275"/>
              <a:ext cx="3000000" cy="67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2400">
                  <a:solidFill>
                    <a:schemeClr val="lt1"/>
                  </a:solidFill>
                  <a:latin typeface="Montserrat"/>
                  <a:ea typeface="Montserrat"/>
                  <a:cs typeface="Montserrat"/>
                  <a:sym typeface="Montserrat"/>
                </a:rPr>
                <a:t>Python</a:t>
              </a:r>
              <a:endParaRPr/>
            </a:p>
          </p:txBody>
        </p:sp>
      </p:grpSp>
      <p:grpSp>
        <p:nvGrpSpPr>
          <p:cNvPr id="149" name="Google Shape;149;p14"/>
          <p:cNvGrpSpPr/>
          <p:nvPr/>
        </p:nvGrpSpPr>
        <p:grpSpPr>
          <a:xfrm>
            <a:off x="2266950" y="1582571"/>
            <a:ext cx="2251608" cy="989098"/>
            <a:chOff x="2502227" y="1582625"/>
            <a:chExt cx="2069873" cy="778450"/>
          </a:xfrm>
        </p:grpSpPr>
        <p:pic>
          <p:nvPicPr>
            <p:cNvPr id="150" name="Google Shape;150;p14"/>
            <p:cNvPicPr preferRelativeResize="0"/>
            <p:nvPr/>
          </p:nvPicPr>
          <p:blipFill>
            <a:blip r:embed="rId4">
              <a:alphaModFix/>
            </a:blip>
            <a:stretch>
              <a:fillRect/>
            </a:stretch>
          </p:blipFill>
          <p:spPr>
            <a:xfrm>
              <a:off x="2502227" y="1582625"/>
              <a:ext cx="583075" cy="778450"/>
            </a:xfrm>
            <a:prstGeom prst="rect">
              <a:avLst/>
            </a:prstGeom>
            <a:noFill/>
            <a:ln>
              <a:noFill/>
            </a:ln>
          </p:spPr>
        </p:pic>
        <p:sp>
          <p:nvSpPr>
            <p:cNvPr id="151" name="Google Shape;151;p14"/>
            <p:cNvSpPr txBox="1"/>
            <p:nvPr/>
          </p:nvSpPr>
          <p:spPr>
            <a:xfrm>
              <a:off x="3085300" y="1694800"/>
              <a:ext cx="1486800" cy="436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2400">
                  <a:solidFill>
                    <a:schemeClr val="lt1"/>
                  </a:solidFill>
                  <a:latin typeface="Montserrat"/>
                  <a:ea typeface="Montserrat"/>
                  <a:cs typeface="Montserrat"/>
                  <a:sym typeface="Montserrat"/>
                </a:rPr>
                <a:t>Pandas</a:t>
              </a:r>
              <a:endParaRPr>
                <a:solidFill>
                  <a:schemeClr val="lt1"/>
                </a:solidFill>
                <a:latin typeface="Lato"/>
                <a:ea typeface="Lato"/>
                <a:cs typeface="Lato"/>
                <a:sym typeface="Lato"/>
              </a:endParaRPr>
            </a:p>
          </p:txBody>
        </p:sp>
      </p:grpSp>
      <p:grpSp>
        <p:nvGrpSpPr>
          <p:cNvPr id="152" name="Google Shape;152;p14"/>
          <p:cNvGrpSpPr/>
          <p:nvPr/>
        </p:nvGrpSpPr>
        <p:grpSpPr>
          <a:xfrm>
            <a:off x="4202500" y="1090725"/>
            <a:ext cx="2384700" cy="1863450"/>
            <a:chOff x="4309425" y="1283200"/>
            <a:chExt cx="2384700" cy="1863450"/>
          </a:xfrm>
        </p:grpSpPr>
        <p:pic>
          <p:nvPicPr>
            <p:cNvPr id="153" name="Google Shape;153;p14"/>
            <p:cNvPicPr preferRelativeResize="0"/>
            <p:nvPr/>
          </p:nvPicPr>
          <p:blipFill>
            <a:blip r:embed="rId5">
              <a:alphaModFix/>
            </a:blip>
            <a:stretch>
              <a:fillRect/>
            </a:stretch>
          </p:blipFill>
          <p:spPr>
            <a:xfrm>
              <a:off x="4425000" y="1465525"/>
              <a:ext cx="2119350" cy="1483550"/>
            </a:xfrm>
            <a:prstGeom prst="rect">
              <a:avLst/>
            </a:prstGeom>
            <a:noFill/>
            <a:ln>
              <a:noFill/>
            </a:ln>
          </p:spPr>
        </p:pic>
        <p:sp>
          <p:nvSpPr>
            <p:cNvPr id="154" name="Google Shape;154;p14"/>
            <p:cNvSpPr/>
            <p:nvPr/>
          </p:nvSpPr>
          <p:spPr>
            <a:xfrm>
              <a:off x="4309425" y="1283200"/>
              <a:ext cx="2384700" cy="6738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4"/>
            <p:cNvSpPr/>
            <p:nvPr/>
          </p:nvSpPr>
          <p:spPr>
            <a:xfrm>
              <a:off x="4309425" y="2472850"/>
              <a:ext cx="2384700" cy="6738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56" name="Google Shape;156;p14"/>
          <p:cNvPicPr preferRelativeResize="0"/>
          <p:nvPr/>
        </p:nvPicPr>
        <p:blipFill>
          <a:blip r:embed="rId6">
            <a:alphaModFix/>
          </a:blip>
          <a:stretch>
            <a:fillRect/>
          </a:stretch>
        </p:blipFill>
        <p:spPr>
          <a:xfrm>
            <a:off x="842700" y="3106750"/>
            <a:ext cx="1573976" cy="786975"/>
          </a:xfrm>
          <a:prstGeom prst="rect">
            <a:avLst/>
          </a:prstGeom>
          <a:noFill/>
          <a:ln>
            <a:noFill/>
          </a:ln>
        </p:spPr>
      </p:pic>
      <p:pic>
        <p:nvPicPr>
          <p:cNvPr id="157" name="Google Shape;157;p14"/>
          <p:cNvPicPr preferRelativeResize="0"/>
          <p:nvPr/>
        </p:nvPicPr>
        <p:blipFill>
          <a:blip r:embed="rId7">
            <a:alphaModFix/>
          </a:blip>
          <a:stretch>
            <a:fillRect/>
          </a:stretch>
        </p:blipFill>
        <p:spPr>
          <a:xfrm>
            <a:off x="3398450" y="393750"/>
            <a:ext cx="2197994" cy="989100"/>
          </a:xfrm>
          <a:prstGeom prst="rect">
            <a:avLst/>
          </a:prstGeom>
          <a:noFill/>
          <a:ln>
            <a:noFill/>
          </a:ln>
        </p:spPr>
      </p:pic>
      <p:pic>
        <p:nvPicPr>
          <p:cNvPr id="158" name="Google Shape;158;p14"/>
          <p:cNvPicPr preferRelativeResize="0"/>
          <p:nvPr/>
        </p:nvPicPr>
        <p:blipFill>
          <a:blip r:embed="rId8">
            <a:alphaModFix/>
          </a:blip>
          <a:stretch>
            <a:fillRect/>
          </a:stretch>
        </p:blipFill>
        <p:spPr>
          <a:xfrm>
            <a:off x="3141775" y="2954175"/>
            <a:ext cx="1838182" cy="989100"/>
          </a:xfrm>
          <a:prstGeom prst="rect">
            <a:avLst/>
          </a:prstGeom>
          <a:noFill/>
          <a:ln>
            <a:noFill/>
          </a:ln>
        </p:spPr>
      </p:pic>
      <p:sp>
        <p:nvSpPr>
          <p:cNvPr id="159" name="Google Shape;159;p14"/>
          <p:cNvSpPr/>
          <p:nvPr/>
        </p:nvSpPr>
        <p:spPr>
          <a:xfrm>
            <a:off x="6891693" y="2929975"/>
            <a:ext cx="530100" cy="588000"/>
          </a:xfrm>
          <a:prstGeom prst="ellipse">
            <a:avLst/>
          </a:prstGeom>
          <a:solidFill>
            <a:srgbClr val="F1C232"/>
          </a:solidFill>
          <a:ln cap="flat" cmpd="sng" w="9525">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14"/>
          <p:cNvSpPr/>
          <p:nvPr/>
        </p:nvSpPr>
        <p:spPr>
          <a:xfrm>
            <a:off x="5705060" y="2929975"/>
            <a:ext cx="530100" cy="588000"/>
          </a:xfrm>
          <a:prstGeom prst="ellipse">
            <a:avLst/>
          </a:prstGeom>
          <a:solidFill>
            <a:srgbClr val="A61C00"/>
          </a:solidFill>
          <a:ln cap="flat" cmpd="sng" w="9525">
            <a:solidFill>
              <a:srgbClr val="A61C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4"/>
          <p:cNvSpPr/>
          <p:nvPr/>
        </p:nvSpPr>
        <p:spPr>
          <a:xfrm>
            <a:off x="6298375" y="2929975"/>
            <a:ext cx="530100" cy="588000"/>
          </a:xfrm>
          <a:prstGeom prst="ellipse">
            <a:avLst/>
          </a:prstGeom>
          <a:solidFill>
            <a:srgbClr val="6AA84F"/>
          </a:solidFill>
          <a:ln cap="flat" cmpd="sng" w="9525">
            <a:solidFill>
              <a:srgbClr val="93C47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62" name="Google Shape;162;p14"/>
          <p:cNvPicPr preferRelativeResize="0"/>
          <p:nvPr/>
        </p:nvPicPr>
        <p:blipFill>
          <a:blip r:embed="rId9">
            <a:alphaModFix/>
          </a:blip>
          <a:stretch>
            <a:fillRect/>
          </a:stretch>
        </p:blipFill>
        <p:spPr>
          <a:xfrm>
            <a:off x="6967599" y="1382852"/>
            <a:ext cx="1234801" cy="1139547"/>
          </a:xfrm>
          <a:prstGeom prst="rect">
            <a:avLst/>
          </a:prstGeom>
          <a:noFill/>
          <a:ln>
            <a:noFill/>
          </a:ln>
        </p:spPr>
      </p:pic>
      <p:pic>
        <p:nvPicPr>
          <p:cNvPr id="163" name="Google Shape;163;p14"/>
          <p:cNvPicPr preferRelativeResize="0"/>
          <p:nvPr/>
        </p:nvPicPr>
        <p:blipFill>
          <a:blip r:embed="rId10">
            <a:alphaModFix/>
          </a:blip>
          <a:stretch>
            <a:fillRect/>
          </a:stretch>
        </p:blipFill>
        <p:spPr>
          <a:xfrm>
            <a:off x="5243350" y="3651775"/>
            <a:ext cx="1234801" cy="1234799"/>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32"/>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lnSpc>
                <a:spcPct val="50000"/>
              </a:lnSpc>
              <a:spcBef>
                <a:spcPts val="0"/>
              </a:spcBef>
              <a:spcAft>
                <a:spcPts val="1200"/>
              </a:spcAft>
              <a:buNone/>
            </a:pPr>
            <a:r>
              <a:rPr b="1" lang="es" sz="2500">
                <a:latin typeface="Lato"/>
                <a:ea typeface="Lato"/>
                <a:cs typeface="Lato"/>
                <a:sym typeface="Lato"/>
              </a:rPr>
              <a:t>Distribución de Binomial</a:t>
            </a:r>
            <a:endParaRPr/>
          </a:p>
        </p:txBody>
      </p:sp>
      <p:sp>
        <p:nvSpPr>
          <p:cNvPr id="296" name="Google Shape;296;p32"/>
          <p:cNvSpPr txBox="1"/>
          <p:nvPr>
            <p:ph idx="1" type="body"/>
          </p:nvPr>
        </p:nvSpPr>
        <p:spPr>
          <a:xfrm>
            <a:off x="1297500" y="1567550"/>
            <a:ext cx="73854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s" sz="1400">
                <a:latin typeface="Montserrat"/>
                <a:ea typeface="Montserrat"/>
                <a:cs typeface="Montserrat"/>
                <a:sym typeface="Montserrat"/>
              </a:rPr>
              <a:t>La distribución Binomial es una </a:t>
            </a:r>
            <a:r>
              <a:rPr b="1" lang="es" sz="1400">
                <a:latin typeface="Montserrat"/>
                <a:ea typeface="Montserrat"/>
                <a:cs typeface="Montserrat"/>
                <a:sym typeface="Montserrat"/>
              </a:rPr>
              <a:t>distribución</a:t>
            </a:r>
            <a:r>
              <a:rPr b="1" lang="es" sz="1400">
                <a:latin typeface="Montserrat"/>
                <a:ea typeface="Montserrat"/>
                <a:cs typeface="Montserrat"/>
                <a:sym typeface="Montserrat"/>
              </a:rPr>
              <a:t> que cuenta. por ejemplo podemos contar el </a:t>
            </a:r>
            <a:r>
              <a:rPr b="1" lang="es" sz="1400">
                <a:latin typeface="Montserrat"/>
                <a:ea typeface="Montserrat"/>
                <a:cs typeface="Montserrat"/>
                <a:sym typeface="Montserrat"/>
              </a:rPr>
              <a:t>número</a:t>
            </a:r>
            <a:r>
              <a:rPr b="1" lang="es" sz="1400">
                <a:latin typeface="Montserrat"/>
                <a:ea typeface="Montserrat"/>
                <a:cs typeface="Montserrat"/>
                <a:sym typeface="Montserrat"/>
              </a:rPr>
              <a:t> de caras que cae una moneda al lanzarlo un </a:t>
            </a:r>
            <a:r>
              <a:rPr b="1" lang="es" sz="1400">
                <a:latin typeface="Montserrat"/>
                <a:ea typeface="Montserrat"/>
                <a:cs typeface="Montserrat"/>
                <a:sym typeface="Montserrat"/>
              </a:rPr>
              <a:t>número</a:t>
            </a:r>
            <a:r>
              <a:rPr b="1" lang="es" sz="1400">
                <a:latin typeface="Montserrat"/>
                <a:ea typeface="Montserrat"/>
                <a:cs typeface="Montserrat"/>
                <a:sym typeface="Montserrat"/>
              </a:rPr>
              <a:t> de X veces. En pocas palabras son muchos experimentos de bernoulli</a:t>
            </a:r>
            <a:endParaRPr b="1" sz="1400">
              <a:latin typeface="Montserrat"/>
              <a:ea typeface="Montserrat"/>
              <a:cs typeface="Montserrat"/>
              <a:sym typeface="Montserrat"/>
            </a:endParaRPr>
          </a:p>
          <a:p>
            <a:pPr indent="0" lvl="0" marL="0" rtl="0" algn="l">
              <a:spcBef>
                <a:spcPts val="1200"/>
              </a:spcBef>
              <a:spcAft>
                <a:spcPts val="0"/>
              </a:spcAft>
              <a:buNone/>
            </a:pPr>
            <a:r>
              <a:rPr b="1" lang="es" sz="1400">
                <a:latin typeface="Montserrat"/>
                <a:ea typeface="Montserrat"/>
                <a:cs typeface="Montserrat"/>
                <a:sym typeface="Montserrat"/>
              </a:rPr>
              <a:t>El PMF es: </a:t>
            </a:r>
            <a:endParaRPr b="1" sz="1400">
              <a:latin typeface="Montserrat"/>
              <a:ea typeface="Montserrat"/>
              <a:cs typeface="Montserrat"/>
              <a:sym typeface="Montserrat"/>
            </a:endParaRPr>
          </a:p>
          <a:p>
            <a:pPr indent="0" lvl="0" marL="0" rtl="0" algn="l">
              <a:spcBef>
                <a:spcPts val="1200"/>
              </a:spcBef>
              <a:spcAft>
                <a:spcPts val="0"/>
              </a:spcAft>
              <a:buNone/>
            </a:pPr>
            <a:r>
              <a:rPr b="1" lang="es" sz="1400">
                <a:latin typeface="Montserrat"/>
                <a:ea typeface="Montserrat"/>
                <a:cs typeface="Montserrat"/>
                <a:sym typeface="Montserrat"/>
              </a:rPr>
              <a:t>Donde:</a:t>
            </a:r>
            <a:endParaRPr b="1" sz="1400">
              <a:latin typeface="Montserrat"/>
              <a:ea typeface="Montserrat"/>
              <a:cs typeface="Montserrat"/>
              <a:sym typeface="Montserrat"/>
            </a:endParaRPr>
          </a:p>
          <a:p>
            <a:pPr indent="457200" lvl="0" marL="0" rtl="0" algn="l">
              <a:spcBef>
                <a:spcPts val="1200"/>
              </a:spcBef>
              <a:spcAft>
                <a:spcPts val="0"/>
              </a:spcAft>
              <a:buNone/>
            </a:pPr>
            <a:r>
              <a:rPr b="1" lang="es" sz="1400">
                <a:latin typeface="Montserrat"/>
                <a:ea typeface="Montserrat"/>
                <a:cs typeface="Montserrat"/>
                <a:sym typeface="Montserrat"/>
              </a:rPr>
              <a:t>n es el </a:t>
            </a:r>
            <a:r>
              <a:rPr b="1" lang="es" sz="1400">
                <a:latin typeface="Montserrat"/>
                <a:ea typeface="Montserrat"/>
                <a:cs typeface="Montserrat"/>
                <a:sym typeface="Montserrat"/>
              </a:rPr>
              <a:t>número</a:t>
            </a:r>
            <a:r>
              <a:rPr b="1" lang="es" sz="1400">
                <a:latin typeface="Montserrat"/>
                <a:ea typeface="Montserrat"/>
                <a:cs typeface="Montserrat"/>
                <a:sym typeface="Montserrat"/>
              </a:rPr>
              <a:t> de veces que se lanza la moneda</a:t>
            </a:r>
            <a:endParaRPr b="1" sz="1400">
              <a:latin typeface="Montserrat"/>
              <a:ea typeface="Montserrat"/>
              <a:cs typeface="Montserrat"/>
              <a:sym typeface="Montserrat"/>
            </a:endParaRPr>
          </a:p>
          <a:p>
            <a:pPr indent="457200" lvl="0" marL="0" rtl="0" algn="l">
              <a:spcBef>
                <a:spcPts val="1200"/>
              </a:spcBef>
              <a:spcAft>
                <a:spcPts val="1200"/>
              </a:spcAft>
              <a:buNone/>
            </a:pPr>
            <a:r>
              <a:rPr b="1" lang="es" sz="1400">
                <a:latin typeface="Montserrat"/>
                <a:ea typeface="Montserrat"/>
                <a:cs typeface="Montserrat"/>
                <a:sym typeface="Montserrat"/>
              </a:rPr>
              <a:t>p es la probabilidad de salir cara </a:t>
            </a:r>
            <a:endParaRPr b="1" sz="1400">
              <a:latin typeface="Montserrat"/>
              <a:ea typeface="Montserrat"/>
              <a:cs typeface="Montserrat"/>
              <a:sym typeface="Montserrat"/>
            </a:endParaRPr>
          </a:p>
        </p:txBody>
      </p:sp>
      <p:pic>
        <p:nvPicPr>
          <p:cNvPr id="297" name="Google Shape;297;p32"/>
          <p:cNvPicPr preferRelativeResize="0"/>
          <p:nvPr/>
        </p:nvPicPr>
        <p:blipFill>
          <a:blip r:embed="rId3">
            <a:alphaModFix/>
          </a:blip>
          <a:stretch>
            <a:fillRect/>
          </a:stretch>
        </p:blipFill>
        <p:spPr>
          <a:xfrm>
            <a:off x="4572012" y="2571738"/>
            <a:ext cx="2674118" cy="752475"/>
          </a:xfrm>
          <a:prstGeom prst="rect">
            <a:avLst/>
          </a:prstGeom>
          <a:noFill/>
          <a:ln>
            <a:noFill/>
          </a:ln>
        </p:spPr>
      </p:pic>
      <p:pic>
        <p:nvPicPr>
          <p:cNvPr id="298" name="Google Shape;298;p32"/>
          <p:cNvPicPr preferRelativeResize="0"/>
          <p:nvPr/>
        </p:nvPicPr>
        <p:blipFill>
          <a:blip r:embed="rId4">
            <a:alphaModFix/>
          </a:blip>
          <a:stretch>
            <a:fillRect/>
          </a:stretch>
        </p:blipFill>
        <p:spPr>
          <a:xfrm>
            <a:off x="5151389" y="3959650"/>
            <a:ext cx="2460557" cy="9141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33"/>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lnSpc>
                <a:spcPct val="50000"/>
              </a:lnSpc>
              <a:spcBef>
                <a:spcPts val="0"/>
              </a:spcBef>
              <a:spcAft>
                <a:spcPts val="1200"/>
              </a:spcAft>
              <a:buNone/>
            </a:pPr>
            <a:r>
              <a:rPr b="1" lang="es" sz="2500">
                <a:latin typeface="Lato"/>
                <a:ea typeface="Lato"/>
                <a:cs typeface="Lato"/>
                <a:sym typeface="Lato"/>
              </a:rPr>
              <a:t>Distribución de Binomial</a:t>
            </a:r>
            <a:endParaRPr/>
          </a:p>
        </p:txBody>
      </p:sp>
      <p:sp>
        <p:nvSpPr>
          <p:cNvPr id="304" name="Google Shape;304;p33"/>
          <p:cNvSpPr txBox="1"/>
          <p:nvPr>
            <p:ph idx="1" type="body"/>
          </p:nvPr>
        </p:nvSpPr>
        <p:spPr>
          <a:xfrm>
            <a:off x="1297500" y="1567550"/>
            <a:ext cx="73854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b="1" lang="es" sz="1400">
                <a:latin typeface="Montserrat"/>
                <a:ea typeface="Montserrat"/>
                <a:cs typeface="Montserrat"/>
                <a:sym typeface="Montserrat"/>
              </a:rPr>
              <a:t>Una moneda injusta tiene la probabilidad de caer  0.8 cara. Calcula la probabilidad de caer 7 veces cara en 10 tiros con esta moneda.</a:t>
            </a:r>
            <a:endParaRPr b="1" sz="1400">
              <a:latin typeface="Montserrat"/>
              <a:ea typeface="Montserrat"/>
              <a:cs typeface="Montserrat"/>
              <a:sym typeface="Montserrat"/>
            </a:endParaRPr>
          </a:p>
        </p:txBody>
      </p:sp>
      <p:pic>
        <p:nvPicPr>
          <p:cNvPr id="305" name="Google Shape;305;p33"/>
          <p:cNvPicPr preferRelativeResize="0"/>
          <p:nvPr/>
        </p:nvPicPr>
        <p:blipFill>
          <a:blip r:embed="rId3">
            <a:alphaModFix/>
          </a:blip>
          <a:stretch>
            <a:fillRect/>
          </a:stretch>
        </p:blipFill>
        <p:spPr>
          <a:xfrm>
            <a:off x="1422213" y="2747071"/>
            <a:ext cx="6299577" cy="15053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34"/>
          <p:cNvSpPr txBox="1"/>
          <p:nvPr>
            <p:ph type="title"/>
          </p:nvPr>
        </p:nvSpPr>
        <p:spPr>
          <a:xfrm>
            <a:off x="1297500" y="393750"/>
            <a:ext cx="7038900" cy="914100"/>
          </a:xfrm>
          <a:prstGeom prst="rect">
            <a:avLst/>
          </a:prstGeom>
        </p:spPr>
        <p:txBody>
          <a:bodyPr anchorCtr="0" anchor="t" bIns="91425" lIns="91425" spcFirstLastPara="1" rIns="91425" wrap="square" tIns="91425">
            <a:normAutofit fontScale="90000"/>
          </a:bodyPr>
          <a:lstStyle/>
          <a:p>
            <a:pPr indent="0" lvl="0" marL="0" rtl="0" algn="l">
              <a:lnSpc>
                <a:spcPct val="50000"/>
              </a:lnSpc>
              <a:spcBef>
                <a:spcPts val="0"/>
              </a:spcBef>
              <a:spcAft>
                <a:spcPts val="0"/>
              </a:spcAft>
              <a:buNone/>
            </a:pPr>
            <a:r>
              <a:rPr b="1" lang="es" sz="2500">
                <a:latin typeface="Lato"/>
                <a:ea typeface="Lato"/>
                <a:cs typeface="Lato"/>
                <a:sym typeface="Lato"/>
              </a:rPr>
              <a:t>Distribución Binomial</a:t>
            </a:r>
            <a:endParaRPr b="1" sz="2500">
              <a:latin typeface="Lato"/>
              <a:ea typeface="Lato"/>
              <a:cs typeface="Lato"/>
              <a:sym typeface="Lato"/>
            </a:endParaRPr>
          </a:p>
          <a:p>
            <a:pPr indent="0" lvl="0" marL="0" rtl="0" algn="l">
              <a:lnSpc>
                <a:spcPct val="50000"/>
              </a:lnSpc>
              <a:spcBef>
                <a:spcPts val="1200"/>
              </a:spcBef>
              <a:spcAft>
                <a:spcPts val="0"/>
              </a:spcAft>
              <a:buNone/>
            </a:pPr>
            <a:r>
              <a:t/>
            </a:r>
            <a:endParaRPr b="1" sz="1400"/>
          </a:p>
          <a:p>
            <a:pPr indent="0" lvl="0" marL="0" rtl="0" algn="l">
              <a:lnSpc>
                <a:spcPct val="50000"/>
              </a:lnSpc>
              <a:spcBef>
                <a:spcPts val="1200"/>
              </a:spcBef>
              <a:spcAft>
                <a:spcPts val="1200"/>
              </a:spcAft>
              <a:buNone/>
            </a:pPr>
            <a:r>
              <a:rPr b="1" lang="es" sz="1400"/>
              <a:t>Probability mass function</a:t>
            </a:r>
            <a:endParaRPr b="1" sz="2500">
              <a:latin typeface="Lato"/>
              <a:ea typeface="Lato"/>
              <a:cs typeface="Lato"/>
              <a:sym typeface="Lato"/>
            </a:endParaRPr>
          </a:p>
        </p:txBody>
      </p:sp>
      <p:sp>
        <p:nvSpPr>
          <p:cNvPr id="311" name="Google Shape;311;p34"/>
          <p:cNvSpPr txBox="1"/>
          <p:nvPr>
            <p:ph idx="1" type="body"/>
          </p:nvPr>
        </p:nvSpPr>
        <p:spPr>
          <a:xfrm>
            <a:off x="1297500" y="1567550"/>
            <a:ext cx="73854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a:p>
            <a:pPr indent="0" lvl="0" marL="0" rtl="0" algn="l">
              <a:spcBef>
                <a:spcPts val="1200"/>
              </a:spcBef>
              <a:spcAft>
                <a:spcPts val="1200"/>
              </a:spcAft>
              <a:buNone/>
            </a:pPr>
            <a:r>
              <a:rPr lang="es"/>
              <a:t>                          </a:t>
            </a:r>
            <a:endParaRPr/>
          </a:p>
        </p:txBody>
      </p:sp>
      <p:pic>
        <p:nvPicPr>
          <p:cNvPr id="312" name="Google Shape;312;p34"/>
          <p:cNvPicPr preferRelativeResize="0"/>
          <p:nvPr/>
        </p:nvPicPr>
        <p:blipFill>
          <a:blip r:embed="rId3">
            <a:alphaModFix/>
          </a:blip>
          <a:stretch>
            <a:fillRect/>
          </a:stretch>
        </p:blipFill>
        <p:spPr>
          <a:xfrm>
            <a:off x="1155499" y="1427378"/>
            <a:ext cx="7527399" cy="3488847"/>
          </a:xfrm>
          <a:prstGeom prst="rect">
            <a:avLst/>
          </a:prstGeom>
          <a:noFill/>
          <a:ln>
            <a:noFill/>
          </a:ln>
        </p:spPr>
      </p:pic>
      <p:pic>
        <p:nvPicPr>
          <p:cNvPr id="313" name="Google Shape;313;p34"/>
          <p:cNvPicPr preferRelativeResize="0"/>
          <p:nvPr/>
        </p:nvPicPr>
        <p:blipFill>
          <a:blip r:embed="rId4">
            <a:alphaModFix/>
          </a:blip>
          <a:stretch>
            <a:fillRect/>
          </a:stretch>
        </p:blipFill>
        <p:spPr>
          <a:xfrm>
            <a:off x="5360694" y="453550"/>
            <a:ext cx="3132756" cy="7945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3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lnSpc>
                <a:spcPct val="50000"/>
              </a:lnSpc>
              <a:spcBef>
                <a:spcPts val="0"/>
              </a:spcBef>
              <a:spcAft>
                <a:spcPts val="0"/>
              </a:spcAft>
              <a:buNone/>
            </a:pPr>
            <a:r>
              <a:rPr b="1" lang="es" sz="2500">
                <a:latin typeface="Lato"/>
                <a:ea typeface="Lato"/>
                <a:cs typeface="Lato"/>
                <a:sym typeface="Lato"/>
              </a:rPr>
              <a:t>Distribución Binomial</a:t>
            </a:r>
            <a:endParaRPr b="1" sz="2500">
              <a:latin typeface="Lato"/>
              <a:ea typeface="Lato"/>
              <a:cs typeface="Lato"/>
              <a:sym typeface="Lato"/>
            </a:endParaRPr>
          </a:p>
          <a:p>
            <a:pPr indent="0" lvl="0" marL="0" rtl="0" algn="l">
              <a:lnSpc>
                <a:spcPct val="50000"/>
              </a:lnSpc>
              <a:spcBef>
                <a:spcPts val="1200"/>
              </a:spcBef>
              <a:spcAft>
                <a:spcPts val="0"/>
              </a:spcAft>
              <a:buNone/>
            </a:pPr>
            <a:r>
              <a:t/>
            </a:r>
            <a:endParaRPr b="1" sz="1400"/>
          </a:p>
          <a:p>
            <a:pPr indent="0" lvl="0" marL="0" rtl="0" algn="l">
              <a:lnSpc>
                <a:spcPct val="50000"/>
              </a:lnSpc>
              <a:spcBef>
                <a:spcPts val="1200"/>
              </a:spcBef>
              <a:spcAft>
                <a:spcPts val="1200"/>
              </a:spcAft>
              <a:buNone/>
            </a:pPr>
            <a:r>
              <a:rPr b="1" lang="es" sz="1400"/>
              <a:t>Probability mass function</a:t>
            </a:r>
            <a:endParaRPr b="1" sz="2500">
              <a:latin typeface="Lato"/>
              <a:ea typeface="Lato"/>
              <a:cs typeface="Lato"/>
              <a:sym typeface="Lato"/>
            </a:endParaRPr>
          </a:p>
        </p:txBody>
      </p:sp>
      <p:sp>
        <p:nvSpPr>
          <p:cNvPr id="319" name="Google Shape;319;p35"/>
          <p:cNvSpPr txBox="1"/>
          <p:nvPr>
            <p:ph idx="1" type="body"/>
          </p:nvPr>
        </p:nvSpPr>
        <p:spPr>
          <a:xfrm>
            <a:off x="1297500" y="1567550"/>
            <a:ext cx="73854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a:p>
            <a:pPr indent="0" lvl="0" marL="0" rtl="0" algn="l">
              <a:spcBef>
                <a:spcPts val="1200"/>
              </a:spcBef>
              <a:spcAft>
                <a:spcPts val="1200"/>
              </a:spcAft>
              <a:buNone/>
            </a:pPr>
            <a:r>
              <a:rPr lang="es"/>
              <a:t>                          </a:t>
            </a:r>
            <a:endParaRPr/>
          </a:p>
        </p:txBody>
      </p:sp>
      <p:pic>
        <p:nvPicPr>
          <p:cNvPr id="320" name="Google Shape;320;p35"/>
          <p:cNvPicPr preferRelativeResize="0"/>
          <p:nvPr/>
        </p:nvPicPr>
        <p:blipFill>
          <a:blip r:embed="rId3">
            <a:alphaModFix/>
          </a:blip>
          <a:stretch>
            <a:fillRect/>
          </a:stretch>
        </p:blipFill>
        <p:spPr>
          <a:xfrm>
            <a:off x="5360694" y="453550"/>
            <a:ext cx="3132756" cy="794500"/>
          </a:xfrm>
          <a:prstGeom prst="rect">
            <a:avLst/>
          </a:prstGeom>
          <a:noFill/>
          <a:ln>
            <a:noFill/>
          </a:ln>
        </p:spPr>
      </p:pic>
      <p:pic>
        <p:nvPicPr>
          <p:cNvPr id="321" name="Google Shape;321;p35"/>
          <p:cNvPicPr preferRelativeResize="0"/>
          <p:nvPr/>
        </p:nvPicPr>
        <p:blipFill>
          <a:blip r:embed="rId4">
            <a:alphaModFix/>
          </a:blip>
          <a:stretch>
            <a:fillRect/>
          </a:stretch>
        </p:blipFill>
        <p:spPr>
          <a:xfrm>
            <a:off x="1297500" y="1390149"/>
            <a:ext cx="7600025" cy="35293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3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lnSpc>
                <a:spcPct val="50000"/>
              </a:lnSpc>
              <a:spcBef>
                <a:spcPts val="0"/>
              </a:spcBef>
              <a:spcAft>
                <a:spcPts val="1200"/>
              </a:spcAft>
              <a:buNone/>
            </a:pPr>
            <a:r>
              <a:rPr b="1" lang="es" sz="2500">
                <a:latin typeface="Lato"/>
                <a:ea typeface="Lato"/>
                <a:cs typeface="Lato"/>
                <a:sym typeface="Lato"/>
              </a:rPr>
              <a:t>Distribución </a:t>
            </a:r>
            <a:r>
              <a:rPr b="1" lang="es" sz="2500">
                <a:latin typeface="Lato"/>
                <a:ea typeface="Lato"/>
                <a:cs typeface="Lato"/>
                <a:sym typeface="Lato"/>
              </a:rPr>
              <a:t>Hipergeométrica</a:t>
            </a:r>
            <a:endParaRPr/>
          </a:p>
        </p:txBody>
      </p:sp>
      <p:sp>
        <p:nvSpPr>
          <p:cNvPr id="327" name="Google Shape;327;p36"/>
          <p:cNvSpPr txBox="1"/>
          <p:nvPr>
            <p:ph idx="1" type="body"/>
          </p:nvPr>
        </p:nvSpPr>
        <p:spPr>
          <a:xfrm>
            <a:off x="1297500" y="1567550"/>
            <a:ext cx="7385400" cy="29112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b="1" lang="es" sz="1400">
                <a:latin typeface="Montserrat"/>
                <a:ea typeface="Montserrat"/>
                <a:cs typeface="Montserrat"/>
                <a:sym typeface="Montserrat"/>
              </a:rPr>
              <a:t>La distribución </a:t>
            </a:r>
            <a:r>
              <a:rPr b="1" lang="es" sz="1400">
                <a:latin typeface="Montserrat"/>
                <a:ea typeface="Montserrat"/>
                <a:cs typeface="Montserrat"/>
                <a:sym typeface="Montserrat"/>
              </a:rPr>
              <a:t>Hipergeométrica</a:t>
            </a:r>
            <a:r>
              <a:rPr b="1" lang="es" sz="1400">
                <a:latin typeface="Montserrat"/>
                <a:ea typeface="Montserrat"/>
                <a:cs typeface="Montserrat"/>
                <a:sym typeface="Montserrat"/>
              </a:rPr>
              <a:t> es otra </a:t>
            </a:r>
            <a:r>
              <a:rPr b="1" lang="es" sz="1400">
                <a:latin typeface="Montserrat"/>
                <a:ea typeface="Montserrat"/>
                <a:cs typeface="Montserrat"/>
                <a:sym typeface="Montserrat"/>
              </a:rPr>
              <a:t>distribución</a:t>
            </a:r>
            <a:r>
              <a:rPr b="1" lang="es" sz="1400">
                <a:latin typeface="Montserrat"/>
                <a:ea typeface="Montserrat"/>
                <a:cs typeface="Montserrat"/>
                <a:sym typeface="Montserrat"/>
              </a:rPr>
              <a:t> que cuenta. Se puede explicar con un deck de cartas de 2 tipos (rojas y azules). si tu revuelves la </a:t>
            </a:r>
            <a:r>
              <a:rPr b="1" lang="es" sz="1400">
                <a:latin typeface="Montserrat"/>
                <a:ea typeface="Montserrat"/>
                <a:cs typeface="Montserrat"/>
                <a:sym typeface="Montserrat"/>
              </a:rPr>
              <a:t>baraja</a:t>
            </a:r>
            <a:r>
              <a:rPr b="1" lang="es" sz="1400">
                <a:latin typeface="Montserrat"/>
                <a:ea typeface="Montserrat"/>
                <a:cs typeface="Montserrat"/>
                <a:sym typeface="Montserrat"/>
              </a:rPr>
              <a:t> las cartas y agarras algunas cartas a tu mano y cuentas cuantas cartas azules tienes, es una </a:t>
            </a:r>
            <a:r>
              <a:rPr b="1" lang="es" sz="1400">
                <a:latin typeface="Montserrat"/>
                <a:ea typeface="Montserrat"/>
                <a:cs typeface="Montserrat"/>
                <a:sym typeface="Montserrat"/>
              </a:rPr>
              <a:t>distribución</a:t>
            </a:r>
            <a:r>
              <a:rPr b="1" lang="es" sz="1400">
                <a:latin typeface="Montserrat"/>
                <a:ea typeface="Montserrat"/>
                <a:cs typeface="Montserrat"/>
                <a:sym typeface="Montserrat"/>
              </a:rPr>
              <a:t> </a:t>
            </a:r>
            <a:r>
              <a:rPr b="1" lang="es" sz="1400">
                <a:latin typeface="Montserrat"/>
                <a:ea typeface="Montserrat"/>
                <a:cs typeface="Montserrat"/>
                <a:sym typeface="Montserrat"/>
              </a:rPr>
              <a:t>hipergeométrica</a:t>
            </a:r>
            <a:r>
              <a:rPr b="1" lang="es" sz="1400">
                <a:latin typeface="Montserrat"/>
                <a:ea typeface="Montserrat"/>
                <a:cs typeface="Montserrat"/>
                <a:sym typeface="Montserrat"/>
              </a:rPr>
              <a:t>.</a:t>
            </a:r>
            <a:endParaRPr b="1" sz="1400">
              <a:latin typeface="Montserrat"/>
              <a:ea typeface="Montserrat"/>
              <a:cs typeface="Montserrat"/>
              <a:sym typeface="Montserrat"/>
            </a:endParaRPr>
          </a:p>
          <a:p>
            <a:pPr indent="0" lvl="0" marL="0" rtl="0" algn="l">
              <a:spcBef>
                <a:spcPts val="1200"/>
              </a:spcBef>
              <a:spcAft>
                <a:spcPts val="0"/>
              </a:spcAft>
              <a:buNone/>
            </a:pPr>
            <a:r>
              <a:rPr b="1" lang="es" sz="1400">
                <a:latin typeface="Montserrat"/>
                <a:ea typeface="Montserrat"/>
                <a:cs typeface="Montserrat"/>
                <a:sym typeface="Montserrat"/>
              </a:rPr>
              <a:t>Donde:</a:t>
            </a:r>
            <a:endParaRPr b="1" sz="1400">
              <a:latin typeface="Montserrat"/>
              <a:ea typeface="Montserrat"/>
              <a:cs typeface="Montserrat"/>
              <a:sym typeface="Montserrat"/>
            </a:endParaRPr>
          </a:p>
          <a:p>
            <a:pPr indent="0" lvl="0" marL="0" rtl="0" algn="l">
              <a:spcBef>
                <a:spcPts val="1200"/>
              </a:spcBef>
              <a:spcAft>
                <a:spcPts val="0"/>
              </a:spcAft>
              <a:buNone/>
            </a:pPr>
            <a:r>
              <a:rPr b="1" lang="es" sz="1400">
                <a:latin typeface="Montserrat"/>
                <a:ea typeface="Montserrat"/>
                <a:cs typeface="Montserrat"/>
                <a:sym typeface="Montserrat"/>
              </a:rPr>
              <a:t>	N es el </a:t>
            </a:r>
            <a:r>
              <a:rPr b="1" lang="es" sz="1400">
                <a:latin typeface="Montserrat"/>
                <a:ea typeface="Montserrat"/>
                <a:cs typeface="Montserrat"/>
                <a:sym typeface="Montserrat"/>
              </a:rPr>
              <a:t>número</a:t>
            </a:r>
            <a:r>
              <a:rPr b="1" lang="es" sz="1400">
                <a:latin typeface="Montserrat"/>
                <a:ea typeface="Montserrat"/>
                <a:cs typeface="Montserrat"/>
                <a:sym typeface="Montserrat"/>
              </a:rPr>
              <a:t> total de cartas en el deck</a:t>
            </a:r>
            <a:endParaRPr b="1" sz="1400">
              <a:latin typeface="Montserrat"/>
              <a:ea typeface="Montserrat"/>
              <a:cs typeface="Montserrat"/>
              <a:sym typeface="Montserrat"/>
            </a:endParaRPr>
          </a:p>
          <a:p>
            <a:pPr indent="0" lvl="0" marL="0" rtl="0" algn="l">
              <a:spcBef>
                <a:spcPts val="1200"/>
              </a:spcBef>
              <a:spcAft>
                <a:spcPts val="0"/>
              </a:spcAft>
              <a:buNone/>
            </a:pPr>
            <a:r>
              <a:rPr b="1" lang="es" sz="1400">
                <a:latin typeface="Montserrat"/>
                <a:ea typeface="Montserrat"/>
                <a:cs typeface="Montserrat"/>
                <a:sym typeface="Montserrat"/>
              </a:rPr>
              <a:t>	k es el </a:t>
            </a:r>
            <a:r>
              <a:rPr b="1" lang="es" sz="1400">
                <a:latin typeface="Montserrat"/>
                <a:ea typeface="Montserrat"/>
                <a:cs typeface="Montserrat"/>
                <a:sym typeface="Montserrat"/>
              </a:rPr>
              <a:t>número</a:t>
            </a:r>
            <a:r>
              <a:rPr b="1" lang="es" sz="1400">
                <a:latin typeface="Montserrat"/>
                <a:ea typeface="Montserrat"/>
                <a:cs typeface="Montserrat"/>
                <a:sym typeface="Montserrat"/>
              </a:rPr>
              <a:t> total de cartas azules</a:t>
            </a:r>
            <a:endParaRPr b="1" sz="1400">
              <a:latin typeface="Montserrat"/>
              <a:ea typeface="Montserrat"/>
              <a:cs typeface="Montserrat"/>
              <a:sym typeface="Montserrat"/>
            </a:endParaRPr>
          </a:p>
          <a:p>
            <a:pPr indent="0" lvl="0" marL="0" rtl="0" algn="l">
              <a:spcBef>
                <a:spcPts val="1200"/>
              </a:spcBef>
              <a:spcAft>
                <a:spcPts val="0"/>
              </a:spcAft>
              <a:buNone/>
            </a:pPr>
            <a:r>
              <a:rPr b="1" lang="es" sz="1400">
                <a:latin typeface="Montserrat"/>
                <a:ea typeface="Montserrat"/>
                <a:cs typeface="Montserrat"/>
                <a:sym typeface="Montserrat"/>
              </a:rPr>
              <a:t>	n es el tamaño de tu mazo</a:t>
            </a:r>
            <a:endParaRPr b="1" sz="1400">
              <a:latin typeface="Montserrat"/>
              <a:ea typeface="Montserrat"/>
              <a:cs typeface="Montserrat"/>
              <a:sym typeface="Montserrat"/>
            </a:endParaRPr>
          </a:p>
          <a:p>
            <a:pPr indent="457200" lvl="0" marL="0" rtl="0" algn="l">
              <a:spcBef>
                <a:spcPts val="1200"/>
              </a:spcBef>
              <a:spcAft>
                <a:spcPts val="1200"/>
              </a:spcAft>
              <a:buNone/>
            </a:pPr>
            <a:r>
              <a:t/>
            </a:r>
            <a:endParaRPr b="1" sz="1400">
              <a:latin typeface="Montserrat"/>
              <a:ea typeface="Montserrat"/>
              <a:cs typeface="Montserrat"/>
              <a:sym typeface="Montserrat"/>
            </a:endParaRPr>
          </a:p>
        </p:txBody>
      </p:sp>
      <p:pic>
        <p:nvPicPr>
          <p:cNvPr id="328" name="Google Shape;328;p36"/>
          <p:cNvPicPr preferRelativeResize="0"/>
          <p:nvPr/>
        </p:nvPicPr>
        <p:blipFill>
          <a:blip r:embed="rId3">
            <a:alphaModFix/>
          </a:blip>
          <a:stretch>
            <a:fillRect/>
          </a:stretch>
        </p:blipFill>
        <p:spPr>
          <a:xfrm>
            <a:off x="6081601" y="2436699"/>
            <a:ext cx="2601298" cy="9141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37"/>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lnSpc>
                <a:spcPct val="50000"/>
              </a:lnSpc>
              <a:spcBef>
                <a:spcPts val="0"/>
              </a:spcBef>
              <a:spcAft>
                <a:spcPts val="1200"/>
              </a:spcAft>
              <a:buNone/>
            </a:pPr>
            <a:r>
              <a:rPr b="1" lang="es" sz="2500">
                <a:latin typeface="Lato"/>
                <a:ea typeface="Lato"/>
                <a:cs typeface="Lato"/>
                <a:sym typeface="Lato"/>
              </a:rPr>
              <a:t>Distribución Hipergeométrica</a:t>
            </a:r>
            <a:endParaRPr/>
          </a:p>
        </p:txBody>
      </p:sp>
      <p:sp>
        <p:nvSpPr>
          <p:cNvPr id="334" name="Google Shape;334;p37"/>
          <p:cNvSpPr txBox="1"/>
          <p:nvPr>
            <p:ph idx="1" type="body"/>
          </p:nvPr>
        </p:nvSpPr>
        <p:spPr>
          <a:xfrm>
            <a:off x="1297500" y="1567550"/>
            <a:ext cx="73854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s" sz="1400">
                <a:latin typeface="Montserrat"/>
                <a:ea typeface="Montserrat"/>
                <a:cs typeface="Montserrat"/>
                <a:sym typeface="Montserrat"/>
              </a:rPr>
              <a:t>Un deck de 20 cartas: 6 azules 14 rojas. 5 cartas  son </a:t>
            </a:r>
            <a:r>
              <a:rPr b="1" lang="es" sz="1400">
                <a:latin typeface="Montserrat"/>
                <a:ea typeface="Montserrat"/>
                <a:cs typeface="Montserrat"/>
                <a:sym typeface="Montserrat"/>
              </a:rPr>
              <a:t>escogidas</a:t>
            </a:r>
            <a:r>
              <a:rPr b="1" lang="es" sz="1400">
                <a:latin typeface="Montserrat"/>
                <a:ea typeface="Montserrat"/>
                <a:cs typeface="Montserrat"/>
                <a:sym typeface="Montserrat"/>
              </a:rPr>
              <a:t> aleatoriamente sin </a:t>
            </a:r>
            <a:r>
              <a:rPr b="1" lang="es" sz="1400">
                <a:latin typeface="Montserrat"/>
                <a:ea typeface="Montserrat"/>
                <a:cs typeface="Montserrat"/>
                <a:sym typeface="Montserrat"/>
              </a:rPr>
              <a:t>reemplazo</a:t>
            </a:r>
            <a:r>
              <a:rPr b="1" lang="es" sz="1400">
                <a:latin typeface="Montserrat"/>
                <a:ea typeface="Montserrat"/>
                <a:cs typeface="Montserrat"/>
                <a:sym typeface="Montserrat"/>
              </a:rPr>
              <a:t>, ¿</a:t>
            </a:r>
            <a:r>
              <a:rPr b="1" lang="es" sz="1400">
                <a:latin typeface="Montserrat"/>
                <a:ea typeface="Montserrat"/>
                <a:cs typeface="Montserrat"/>
                <a:sym typeface="Montserrat"/>
              </a:rPr>
              <a:t>cuál</a:t>
            </a:r>
            <a:r>
              <a:rPr b="1" lang="es" sz="1400">
                <a:latin typeface="Montserrat"/>
                <a:ea typeface="Montserrat"/>
                <a:cs typeface="Montserrat"/>
                <a:sym typeface="Montserrat"/>
              </a:rPr>
              <a:t> es la </a:t>
            </a:r>
            <a:r>
              <a:rPr b="1" lang="es" sz="1400">
                <a:latin typeface="Montserrat"/>
                <a:ea typeface="Montserrat"/>
                <a:cs typeface="Montserrat"/>
                <a:sym typeface="Montserrat"/>
              </a:rPr>
              <a:t>probabilidad</a:t>
            </a:r>
            <a:r>
              <a:rPr b="1" lang="es" sz="1400">
                <a:latin typeface="Montserrat"/>
                <a:ea typeface="Montserrat"/>
                <a:cs typeface="Montserrat"/>
                <a:sym typeface="Montserrat"/>
              </a:rPr>
              <a:t> de obtener exactamente 4 cartas azules?</a:t>
            </a:r>
            <a:endParaRPr b="1" sz="1400">
              <a:latin typeface="Montserrat"/>
              <a:ea typeface="Montserrat"/>
              <a:cs typeface="Montserrat"/>
              <a:sym typeface="Montserrat"/>
            </a:endParaRPr>
          </a:p>
          <a:p>
            <a:pPr indent="0" lvl="0" marL="0" rtl="0" algn="l">
              <a:spcBef>
                <a:spcPts val="1200"/>
              </a:spcBef>
              <a:spcAft>
                <a:spcPts val="0"/>
              </a:spcAft>
              <a:buNone/>
            </a:pPr>
            <a:r>
              <a:t/>
            </a:r>
            <a:endParaRPr b="1" sz="1400">
              <a:latin typeface="Montserrat"/>
              <a:ea typeface="Montserrat"/>
              <a:cs typeface="Montserrat"/>
              <a:sym typeface="Montserrat"/>
            </a:endParaRPr>
          </a:p>
          <a:p>
            <a:pPr indent="457200" lvl="0" marL="0" rtl="0" algn="l">
              <a:spcBef>
                <a:spcPts val="1200"/>
              </a:spcBef>
              <a:spcAft>
                <a:spcPts val="1200"/>
              </a:spcAft>
              <a:buNone/>
            </a:pPr>
            <a:r>
              <a:t/>
            </a:r>
            <a:endParaRPr b="1" sz="1400">
              <a:latin typeface="Montserrat"/>
              <a:ea typeface="Montserrat"/>
              <a:cs typeface="Montserrat"/>
              <a:sym typeface="Montserrat"/>
            </a:endParaRPr>
          </a:p>
        </p:txBody>
      </p:sp>
      <p:pic>
        <p:nvPicPr>
          <p:cNvPr id="335" name="Google Shape;335;p37"/>
          <p:cNvPicPr preferRelativeResize="0"/>
          <p:nvPr/>
        </p:nvPicPr>
        <p:blipFill>
          <a:blip r:embed="rId3">
            <a:alphaModFix/>
          </a:blip>
          <a:stretch>
            <a:fillRect/>
          </a:stretch>
        </p:blipFill>
        <p:spPr>
          <a:xfrm>
            <a:off x="1220200" y="2511399"/>
            <a:ext cx="7539998" cy="24352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38"/>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lnSpc>
                <a:spcPct val="50000"/>
              </a:lnSpc>
              <a:spcBef>
                <a:spcPts val="0"/>
              </a:spcBef>
              <a:spcAft>
                <a:spcPts val="0"/>
              </a:spcAft>
              <a:buNone/>
            </a:pPr>
            <a:r>
              <a:rPr b="1" lang="es" sz="2500">
                <a:latin typeface="Lato"/>
                <a:ea typeface="Lato"/>
                <a:cs typeface="Lato"/>
                <a:sym typeface="Lato"/>
              </a:rPr>
              <a:t>Distribución </a:t>
            </a:r>
            <a:r>
              <a:rPr b="1" lang="es" sz="2500">
                <a:latin typeface="Lato"/>
                <a:ea typeface="Lato"/>
                <a:cs typeface="Lato"/>
                <a:sym typeface="Lato"/>
              </a:rPr>
              <a:t>Hipergeométrica</a:t>
            </a:r>
            <a:endParaRPr b="1" sz="2500">
              <a:latin typeface="Lato"/>
              <a:ea typeface="Lato"/>
              <a:cs typeface="Lato"/>
              <a:sym typeface="Lato"/>
            </a:endParaRPr>
          </a:p>
          <a:p>
            <a:pPr indent="0" lvl="0" marL="0" rtl="0" algn="l">
              <a:lnSpc>
                <a:spcPct val="50000"/>
              </a:lnSpc>
              <a:spcBef>
                <a:spcPts val="1200"/>
              </a:spcBef>
              <a:spcAft>
                <a:spcPts val="0"/>
              </a:spcAft>
              <a:buNone/>
            </a:pPr>
            <a:r>
              <a:t/>
            </a:r>
            <a:endParaRPr b="1" sz="1400"/>
          </a:p>
          <a:p>
            <a:pPr indent="0" lvl="0" marL="0" rtl="0" algn="l">
              <a:lnSpc>
                <a:spcPct val="50000"/>
              </a:lnSpc>
              <a:spcBef>
                <a:spcPts val="1200"/>
              </a:spcBef>
              <a:spcAft>
                <a:spcPts val="1200"/>
              </a:spcAft>
              <a:buNone/>
            </a:pPr>
            <a:r>
              <a:rPr b="1" lang="es" sz="1400"/>
              <a:t>Probability mass function</a:t>
            </a:r>
            <a:endParaRPr b="1" sz="2500">
              <a:latin typeface="Lato"/>
              <a:ea typeface="Lato"/>
              <a:cs typeface="Lato"/>
              <a:sym typeface="Lato"/>
            </a:endParaRPr>
          </a:p>
        </p:txBody>
      </p:sp>
      <p:pic>
        <p:nvPicPr>
          <p:cNvPr id="341" name="Google Shape;341;p38"/>
          <p:cNvPicPr preferRelativeResize="0"/>
          <p:nvPr/>
        </p:nvPicPr>
        <p:blipFill>
          <a:blip r:embed="rId3">
            <a:alphaModFix/>
          </a:blip>
          <a:stretch>
            <a:fillRect/>
          </a:stretch>
        </p:blipFill>
        <p:spPr>
          <a:xfrm>
            <a:off x="1178950" y="1417475"/>
            <a:ext cx="5876968" cy="3530850"/>
          </a:xfrm>
          <a:prstGeom prst="rect">
            <a:avLst/>
          </a:prstGeom>
          <a:noFill/>
          <a:ln>
            <a:noFill/>
          </a:ln>
        </p:spPr>
      </p:pic>
      <p:pic>
        <p:nvPicPr>
          <p:cNvPr id="342" name="Google Shape;342;p38"/>
          <p:cNvPicPr preferRelativeResize="0"/>
          <p:nvPr/>
        </p:nvPicPr>
        <p:blipFill>
          <a:blip r:embed="rId4">
            <a:alphaModFix/>
          </a:blip>
          <a:stretch>
            <a:fillRect/>
          </a:stretch>
        </p:blipFill>
        <p:spPr>
          <a:xfrm>
            <a:off x="7144143" y="2048375"/>
            <a:ext cx="1783282" cy="2403742"/>
          </a:xfrm>
          <a:prstGeom prst="rect">
            <a:avLst/>
          </a:prstGeom>
          <a:noFill/>
          <a:ln>
            <a:noFill/>
          </a:ln>
        </p:spPr>
      </p:pic>
      <p:pic>
        <p:nvPicPr>
          <p:cNvPr id="343" name="Google Shape;343;p38"/>
          <p:cNvPicPr preferRelativeResize="0"/>
          <p:nvPr/>
        </p:nvPicPr>
        <p:blipFill>
          <a:blip r:embed="rId5">
            <a:alphaModFix/>
          </a:blip>
          <a:stretch>
            <a:fillRect/>
          </a:stretch>
        </p:blipFill>
        <p:spPr>
          <a:xfrm>
            <a:off x="6317118" y="167893"/>
            <a:ext cx="2291000" cy="11836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39"/>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lnSpc>
                <a:spcPct val="50000"/>
              </a:lnSpc>
              <a:spcBef>
                <a:spcPts val="0"/>
              </a:spcBef>
              <a:spcAft>
                <a:spcPts val="0"/>
              </a:spcAft>
              <a:buNone/>
            </a:pPr>
            <a:r>
              <a:rPr b="1" lang="es" sz="2500">
                <a:latin typeface="Lato"/>
                <a:ea typeface="Lato"/>
                <a:cs typeface="Lato"/>
                <a:sym typeface="Lato"/>
              </a:rPr>
              <a:t>Distribución </a:t>
            </a:r>
            <a:r>
              <a:rPr b="1" lang="es" sz="2500">
                <a:latin typeface="Lato"/>
                <a:ea typeface="Lato"/>
                <a:cs typeface="Lato"/>
                <a:sym typeface="Lato"/>
              </a:rPr>
              <a:t>Hipergeométrica</a:t>
            </a:r>
            <a:endParaRPr b="1" sz="2500">
              <a:latin typeface="Lato"/>
              <a:ea typeface="Lato"/>
              <a:cs typeface="Lato"/>
              <a:sym typeface="Lato"/>
            </a:endParaRPr>
          </a:p>
          <a:p>
            <a:pPr indent="0" lvl="0" marL="0" rtl="0" algn="l">
              <a:lnSpc>
                <a:spcPct val="50000"/>
              </a:lnSpc>
              <a:spcBef>
                <a:spcPts val="1200"/>
              </a:spcBef>
              <a:spcAft>
                <a:spcPts val="0"/>
              </a:spcAft>
              <a:buNone/>
            </a:pPr>
            <a:r>
              <a:t/>
            </a:r>
            <a:endParaRPr b="1" sz="1400"/>
          </a:p>
          <a:p>
            <a:pPr indent="0" lvl="0" marL="0" rtl="0" algn="l">
              <a:lnSpc>
                <a:spcPct val="50000"/>
              </a:lnSpc>
              <a:spcBef>
                <a:spcPts val="1200"/>
              </a:spcBef>
              <a:spcAft>
                <a:spcPts val="1200"/>
              </a:spcAft>
              <a:buNone/>
            </a:pPr>
            <a:r>
              <a:rPr b="1" lang="es" sz="1400"/>
              <a:t>Probability mass function</a:t>
            </a:r>
            <a:endParaRPr b="1" sz="2500">
              <a:latin typeface="Lato"/>
              <a:ea typeface="Lato"/>
              <a:cs typeface="Lato"/>
              <a:sym typeface="Lato"/>
            </a:endParaRPr>
          </a:p>
        </p:txBody>
      </p:sp>
      <p:pic>
        <p:nvPicPr>
          <p:cNvPr id="349" name="Google Shape;349;p39"/>
          <p:cNvPicPr preferRelativeResize="0"/>
          <p:nvPr/>
        </p:nvPicPr>
        <p:blipFill>
          <a:blip r:embed="rId3">
            <a:alphaModFix/>
          </a:blip>
          <a:stretch>
            <a:fillRect/>
          </a:stretch>
        </p:blipFill>
        <p:spPr>
          <a:xfrm>
            <a:off x="6317118" y="167893"/>
            <a:ext cx="2291000" cy="1183625"/>
          </a:xfrm>
          <a:prstGeom prst="rect">
            <a:avLst/>
          </a:prstGeom>
          <a:noFill/>
          <a:ln>
            <a:noFill/>
          </a:ln>
        </p:spPr>
      </p:pic>
      <p:pic>
        <p:nvPicPr>
          <p:cNvPr id="350" name="Google Shape;350;p39"/>
          <p:cNvPicPr preferRelativeResize="0"/>
          <p:nvPr/>
        </p:nvPicPr>
        <p:blipFill>
          <a:blip r:embed="rId4">
            <a:alphaModFix/>
          </a:blip>
          <a:stretch>
            <a:fillRect/>
          </a:stretch>
        </p:blipFill>
        <p:spPr>
          <a:xfrm>
            <a:off x="1061325" y="1396100"/>
            <a:ext cx="5678138" cy="3530850"/>
          </a:xfrm>
          <a:prstGeom prst="rect">
            <a:avLst/>
          </a:prstGeom>
          <a:noFill/>
          <a:ln>
            <a:noFill/>
          </a:ln>
        </p:spPr>
      </p:pic>
      <p:pic>
        <p:nvPicPr>
          <p:cNvPr id="351" name="Google Shape;351;p39"/>
          <p:cNvPicPr preferRelativeResize="0"/>
          <p:nvPr/>
        </p:nvPicPr>
        <p:blipFill>
          <a:blip r:embed="rId5">
            <a:alphaModFix/>
          </a:blip>
          <a:stretch>
            <a:fillRect/>
          </a:stretch>
        </p:blipFill>
        <p:spPr>
          <a:xfrm>
            <a:off x="6816988" y="1995818"/>
            <a:ext cx="2099738" cy="2555602"/>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40"/>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lnSpc>
                <a:spcPct val="50000"/>
              </a:lnSpc>
              <a:spcBef>
                <a:spcPts val="0"/>
              </a:spcBef>
              <a:spcAft>
                <a:spcPts val="1200"/>
              </a:spcAft>
              <a:buNone/>
            </a:pPr>
            <a:r>
              <a:rPr b="1" lang="es" sz="2500">
                <a:latin typeface="Lato"/>
                <a:ea typeface="Lato"/>
                <a:cs typeface="Lato"/>
                <a:sym typeface="Lato"/>
              </a:rPr>
              <a:t>Distribución de Poisson</a:t>
            </a:r>
            <a:endParaRPr/>
          </a:p>
        </p:txBody>
      </p:sp>
      <p:sp>
        <p:nvSpPr>
          <p:cNvPr id="357" name="Google Shape;357;p40"/>
          <p:cNvSpPr txBox="1"/>
          <p:nvPr>
            <p:ph idx="1" type="body"/>
          </p:nvPr>
        </p:nvSpPr>
        <p:spPr>
          <a:xfrm>
            <a:off x="1297500" y="1567550"/>
            <a:ext cx="7385400" cy="29112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b="1" lang="es" sz="1400">
                <a:latin typeface="Montserrat"/>
                <a:ea typeface="Montserrat"/>
                <a:cs typeface="Montserrat"/>
                <a:sym typeface="Montserrat"/>
              </a:rPr>
              <a:t>La distribución de Poisson es otra </a:t>
            </a:r>
            <a:r>
              <a:rPr b="1" lang="es" sz="1400">
                <a:latin typeface="Montserrat"/>
                <a:ea typeface="Montserrat"/>
                <a:cs typeface="Montserrat"/>
                <a:sym typeface="Montserrat"/>
              </a:rPr>
              <a:t>distribución</a:t>
            </a:r>
            <a:r>
              <a:rPr b="1" lang="es" sz="1400">
                <a:latin typeface="Montserrat"/>
                <a:ea typeface="Montserrat"/>
                <a:cs typeface="Montserrat"/>
                <a:sym typeface="Montserrat"/>
              </a:rPr>
              <a:t> que cuenta. La </a:t>
            </a:r>
            <a:r>
              <a:rPr b="1" lang="es" sz="1400">
                <a:latin typeface="Montserrat"/>
                <a:ea typeface="Montserrat"/>
                <a:cs typeface="Montserrat"/>
                <a:sym typeface="Montserrat"/>
              </a:rPr>
              <a:t>distribución</a:t>
            </a:r>
            <a:r>
              <a:rPr b="1" lang="es" sz="1400">
                <a:latin typeface="Montserrat"/>
                <a:ea typeface="Montserrat"/>
                <a:cs typeface="Montserrat"/>
                <a:sym typeface="Montserrat"/>
              </a:rPr>
              <a:t> modela un proceso donde un evento sucede a una tasa fija o frecuencia y </a:t>
            </a:r>
            <a:r>
              <a:rPr b="1" lang="es" sz="1400">
                <a:latin typeface="Montserrat"/>
                <a:ea typeface="Montserrat"/>
                <a:cs typeface="Montserrat"/>
                <a:sym typeface="Montserrat"/>
              </a:rPr>
              <a:t>estás</a:t>
            </a:r>
            <a:r>
              <a:rPr b="1" lang="es" sz="1400">
                <a:latin typeface="Montserrat"/>
                <a:ea typeface="Montserrat"/>
                <a:cs typeface="Montserrat"/>
                <a:sym typeface="Montserrat"/>
              </a:rPr>
              <a:t> </a:t>
            </a:r>
            <a:r>
              <a:rPr b="1" lang="es" sz="1400">
                <a:latin typeface="Montserrat"/>
                <a:ea typeface="Montserrat"/>
                <a:cs typeface="Montserrat"/>
                <a:sym typeface="Montserrat"/>
              </a:rPr>
              <a:t>observando</a:t>
            </a:r>
            <a:r>
              <a:rPr b="1" lang="es" sz="1400">
                <a:latin typeface="Montserrat"/>
                <a:ea typeface="Montserrat"/>
                <a:cs typeface="Montserrat"/>
                <a:sym typeface="Montserrat"/>
              </a:rPr>
              <a:t> en un intervalo de tiempo</a:t>
            </a:r>
            <a:endParaRPr b="1" sz="1400">
              <a:latin typeface="Montserrat"/>
              <a:ea typeface="Montserrat"/>
              <a:cs typeface="Montserrat"/>
              <a:sym typeface="Montserrat"/>
            </a:endParaRPr>
          </a:p>
          <a:p>
            <a:pPr indent="0" lvl="0" marL="0" rtl="0" algn="l">
              <a:spcBef>
                <a:spcPts val="1200"/>
              </a:spcBef>
              <a:spcAft>
                <a:spcPts val="0"/>
              </a:spcAft>
              <a:buNone/>
            </a:pPr>
            <a:r>
              <a:rPr b="1" lang="es" sz="1400">
                <a:latin typeface="Montserrat"/>
                <a:ea typeface="Montserrat"/>
                <a:cs typeface="Montserrat"/>
                <a:sym typeface="Montserrat"/>
              </a:rPr>
              <a:t>Este tipo de </a:t>
            </a:r>
            <a:r>
              <a:rPr b="1" lang="es" sz="1400">
                <a:latin typeface="Montserrat"/>
                <a:ea typeface="Montserrat"/>
                <a:cs typeface="Montserrat"/>
                <a:sym typeface="Montserrat"/>
              </a:rPr>
              <a:t>distribución</a:t>
            </a:r>
            <a:r>
              <a:rPr b="1" lang="es" sz="1400">
                <a:latin typeface="Montserrat"/>
                <a:ea typeface="Montserrat"/>
                <a:cs typeface="Montserrat"/>
                <a:sym typeface="Montserrat"/>
              </a:rPr>
              <a:t> solo es aplicable a eventos INDEPENDIENTES e </a:t>
            </a:r>
            <a:r>
              <a:rPr b="1" lang="es" sz="1400">
                <a:latin typeface="Montserrat"/>
                <a:ea typeface="Montserrat"/>
                <a:cs typeface="Montserrat"/>
                <a:sym typeface="Montserrat"/>
              </a:rPr>
              <a:t>IDÉNTICAMENTE</a:t>
            </a:r>
            <a:r>
              <a:rPr b="1" lang="es" sz="1400">
                <a:latin typeface="Montserrat"/>
                <a:ea typeface="Montserrat"/>
                <a:cs typeface="Montserrat"/>
                <a:sym typeface="Montserrat"/>
              </a:rPr>
              <a:t> DISTRIBUIDOS</a:t>
            </a:r>
            <a:endParaRPr b="1" sz="1400">
              <a:latin typeface="Montserrat"/>
              <a:ea typeface="Montserrat"/>
              <a:cs typeface="Montserrat"/>
              <a:sym typeface="Montserrat"/>
            </a:endParaRPr>
          </a:p>
          <a:p>
            <a:pPr indent="0" lvl="0" marL="0" rtl="0" algn="l">
              <a:spcBef>
                <a:spcPts val="1200"/>
              </a:spcBef>
              <a:spcAft>
                <a:spcPts val="0"/>
              </a:spcAft>
              <a:buNone/>
            </a:pPr>
            <a:r>
              <a:rPr b="1" lang="es" sz="1400">
                <a:latin typeface="Montserrat"/>
                <a:ea typeface="Montserrat"/>
                <a:cs typeface="Montserrat"/>
                <a:sym typeface="Montserrat"/>
              </a:rPr>
              <a:t>    INDEPENDIENTE - un evento conocido A no te dice nada sobre un evento B</a:t>
            </a:r>
            <a:endParaRPr b="1" sz="1400">
              <a:latin typeface="Montserrat"/>
              <a:ea typeface="Montserrat"/>
              <a:cs typeface="Montserrat"/>
              <a:sym typeface="Montserrat"/>
            </a:endParaRPr>
          </a:p>
          <a:p>
            <a:pPr indent="0" lvl="0" marL="0" rtl="0" algn="l">
              <a:spcBef>
                <a:spcPts val="1200"/>
              </a:spcBef>
              <a:spcAft>
                <a:spcPts val="0"/>
              </a:spcAft>
              <a:buNone/>
            </a:pPr>
            <a:r>
              <a:rPr b="1" lang="es" sz="1400">
                <a:latin typeface="Montserrat"/>
                <a:ea typeface="Montserrat"/>
                <a:cs typeface="Montserrat"/>
                <a:sym typeface="Montserrat"/>
              </a:rPr>
              <a:t>    </a:t>
            </a:r>
            <a:r>
              <a:rPr b="1" lang="es" sz="1400">
                <a:latin typeface="Montserrat"/>
                <a:ea typeface="Montserrat"/>
                <a:cs typeface="Montserrat"/>
                <a:sym typeface="Montserrat"/>
              </a:rPr>
              <a:t>IDÉNTICAMENTE</a:t>
            </a:r>
            <a:r>
              <a:rPr b="1" lang="es" sz="1400">
                <a:latin typeface="Montserrat"/>
                <a:ea typeface="Montserrat"/>
                <a:cs typeface="Montserrat"/>
                <a:sym typeface="Montserrat"/>
              </a:rPr>
              <a:t> DISTRIBUIDO - la probabilidad de que el evento A tenga la misma </a:t>
            </a:r>
            <a:r>
              <a:rPr b="1" lang="es" sz="1400">
                <a:latin typeface="Montserrat"/>
                <a:ea typeface="Montserrat"/>
                <a:cs typeface="Montserrat"/>
                <a:sym typeface="Montserrat"/>
              </a:rPr>
              <a:t>distribución</a:t>
            </a:r>
            <a:r>
              <a:rPr b="1" lang="es" sz="1400">
                <a:latin typeface="Montserrat"/>
                <a:ea typeface="Montserrat"/>
                <a:cs typeface="Montserrat"/>
                <a:sym typeface="Montserrat"/>
              </a:rPr>
              <a:t> que el evento B</a:t>
            </a:r>
            <a:endParaRPr b="1" sz="1400">
              <a:latin typeface="Montserrat"/>
              <a:ea typeface="Montserrat"/>
              <a:cs typeface="Montserrat"/>
              <a:sym typeface="Montserrat"/>
            </a:endParaRPr>
          </a:p>
          <a:p>
            <a:pPr indent="457200" lvl="0" marL="0" rtl="0" algn="l">
              <a:spcBef>
                <a:spcPts val="1200"/>
              </a:spcBef>
              <a:spcAft>
                <a:spcPts val="1200"/>
              </a:spcAft>
              <a:buNone/>
            </a:pPr>
            <a:r>
              <a:t/>
            </a:r>
            <a:endParaRPr b="1" sz="1400">
              <a:latin typeface="Montserrat"/>
              <a:ea typeface="Montserrat"/>
              <a:cs typeface="Montserrat"/>
              <a:sym typeface="Montserrat"/>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p41"/>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lnSpc>
                <a:spcPct val="50000"/>
              </a:lnSpc>
              <a:spcBef>
                <a:spcPts val="0"/>
              </a:spcBef>
              <a:spcAft>
                <a:spcPts val="1200"/>
              </a:spcAft>
              <a:buNone/>
            </a:pPr>
            <a:r>
              <a:rPr b="1" lang="es" sz="2500">
                <a:latin typeface="Lato"/>
                <a:ea typeface="Lato"/>
                <a:cs typeface="Lato"/>
                <a:sym typeface="Lato"/>
              </a:rPr>
              <a:t>Distribución de Poisson</a:t>
            </a:r>
            <a:endParaRPr/>
          </a:p>
        </p:txBody>
      </p:sp>
      <p:sp>
        <p:nvSpPr>
          <p:cNvPr id="363" name="Google Shape;363;p41"/>
          <p:cNvSpPr txBox="1"/>
          <p:nvPr>
            <p:ph idx="1" type="body"/>
          </p:nvPr>
        </p:nvSpPr>
        <p:spPr>
          <a:xfrm>
            <a:off x="1297500" y="1567550"/>
            <a:ext cx="73854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s" sz="1400">
                <a:latin typeface="Montserrat"/>
                <a:ea typeface="Montserrat"/>
                <a:cs typeface="Montserrat"/>
                <a:sym typeface="Montserrat"/>
              </a:rPr>
              <a:t>El PMF de Poisson es:</a:t>
            </a:r>
            <a:endParaRPr b="1" sz="1400">
              <a:latin typeface="Montserrat"/>
              <a:ea typeface="Montserrat"/>
              <a:cs typeface="Montserrat"/>
              <a:sym typeface="Montserrat"/>
            </a:endParaRPr>
          </a:p>
          <a:p>
            <a:pPr indent="0" lvl="0" marL="0" rtl="0" algn="l">
              <a:spcBef>
                <a:spcPts val="1200"/>
              </a:spcBef>
              <a:spcAft>
                <a:spcPts val="0"/>
              </a:spcAft>
              <a:buNone/>
            </a:pPr>
            <a:r>
              <a:t/>
            </a:r>
            <a:endParaRPr b="1" sz="1400">
              <a:latin typeface="Montserrat"/>
              <a:ea typeface="Montserrat"/>
              <a:cs typeface="Montserrat"/>
              <a:sym typeface="Montserrat"/>
            </a:endParaRPr>
          </a:p>
          <a:p>
            <a:pPr indent="0" lvl="0" marL="0" rtl="0" algn="l">
              <a:spcBef>
                <a:spcPts val="1200"/>
              </a:spcBef>
              <a:spcAft>
                <a:spcPts val="0"/>
              </a:spcAft>
              <a:buNone/>
            </a:pPr>
            <a:r>
              <a:t/>
            </a:r>
            <a:endParaRPr b="1" sz="1400">
              <a:latin typeface="Montserrat"/>
              <a:ea typeface="Montserrat"/>
              <a:cs typeface="Montserrat"/>
              <a:sym typeface="Montserrat"/>
            </a:endParaRPr>
          </a:p>
          <a:p>
            <a:pPr indent="0" lvl="0" marL="0" rtl="0" algn="l">
              <a:spcBef>
                <a:spcPts val="1200"/>
              </a:spcBef>
              <a:spcAft>
                <a:spcPts val="0"/>
              </a:spcAft>
              <a:buNone/>
            </a:pPr>
            <a:r>
              <a:rPr b="1" lang="es" sz="1400">
                <a:latin typeface="Montserrat"/>
                <a:ea typeface="Montserrat"/>
                <a:cs typeface="Montserrat"/>
                <a:sym typeface="Montserrat"/>
              </a:rPr>
              <a:t> 	es el intervalo o frecuencia en que el evento sucede ejemplo:</a:t>
            </a:r>
            <a:endParaRPr b="1" sz="1400">
              <a:latin typeface="Montserrat"/>
              <a:ea typeface="Montserrat"/>
              <a:cs typeface="Montserrat"/>
              <a:sym typeface="Montserrat"/>
            </a:endParaRPr>
          </a:p>
          <a:p>
            <a:pPr indent="0" lvl="0" marL="0" rtl="0" algn="l">
              <a:spcBef>
                <a:spcPts val="1200"/>
              </a:spcBef>
              <a:spcAft>
                <a:spcPts val="1200"/>
              </a:spcAft>
              <a:buNone/>
            </a:pPr>
            <a:r>
              <a:rPr b="1" lang="es" sz="1400">
                <a:latin typeface="Montserrat"/>
                <a:ea typeface="Montserrat"/>
                <a:cs typeface="Montserrat"/>
                <a:sym typeface="Montserrat"/>
              </a:rPr>
              <a:t>	2 por hora, 6 por dia, 100 por segundo, etc..</a:t>
            </a:r>
            <a:endParaRPr b="1" sz="1400">
              <a:latin typeface="Montserrat"/>
              <a:ea typeface="Montserrat"/>
              <a:cs typeface="Montserrat"/>
              <a:sym typeface="Montserrat"/>
            </a:endParaRPr>
          </a:p>
        </p:txBody>
      </p:sp>
      <p:pic>
        <p:nvPicPr>
          <p:cNvPr id="364" name="Google Shape;364;p41"/>
          <p:cNvPicPr preferRelativeResize="0"/>
          <p:nvPr/>
        </p:nvPicPr>
        <p:blipFill>
          <a:blip r:embed="rId3">
            <a:alphaModFix/>
          </a:blip>
          <a:stretch>
            <a:fillRect/>
          </a:stretch>
        </p:blipFill>
        <p:spPr>
          <a:xfrm>
            <a:off x="3438499" y="1962220"/>
            <a:ext cx="2100275" cy="738203"/>
          </a:xfrm>
          <a:prstGeom prst="rect">
            <a:avLst/>
          </a:prstGeom>
          <a:noFill/>
          <a:ln>
            <a:noFill/>
          </a:ln>
        </p:spPr>
      </p:pic>
      <p:pic>
        <p:nvPicPr>
          <p:cNvPr id="365" name="Google Shape;365;p41"/>
          <p:cNvPicPr preferRelativeResize="0"/>
          <p:nvPr/>
        </p:nvPicPr>
        <p:blipFill>
          <a:blip r:embed="rId4">
            <a:alphaModFix/>
          </a:blip>
          <a:stretch>
            <a:fillRect/>
          </a:stretch>
        </p:blipFill>
        <p:spPr>
          <a:xfrm>
            <a:off x="1211025" y="2643950"/>
            <a:ext cx="590550" cy="5619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15"/>
          <p:cNvSpPr txBox="1"/>
          <p:nvPr>
            <p:ph type="ctrTitle"/>
          </p:nvPr>
        </p:nvSpPr>
        <p:spPr>
          <a:xfrm>
            <a:off x="3537150" y="1578400"/>
            <a:ext cx="5017500" cy="157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sz="5500">
                <a:latin typeface="Trebuchet MS"/>
                <a:ea typeface="Trebuchet MS"/>
                <a:cs typeface="Trebuchet MS"/>
                <a:sym typeface="Trebuchet MS"/>
              </a:rPr>
              <a:t>Bienvenidos</a:t>
            </a:r>
            <a:endParaRPr sz="5500">
              <a:latin typeface="Trebuchet MS"/>
              <a:ea typeface="Trebuchet MS"/>
              <a:cs typeface="Trebuchet MS"/>
              <a:sym typeface="Trebuchet MS"/>
            </a:endParaRPr>
          </a:p>
        </p:txBody>
      </p:sp>
      <p:sp>
        <p:nvSpPr>
          <p:cNvPr id="169" name="Google Shape;169;p15"/>
          <p:cNvSpPr txBox="1"/>
          <p:nvPr>
            <p:ph idx="1" type="subTitle"/>
          </p:nvPr>
        </p:nvSpPr>
        <p:spPr>
          <a:xfrm>
            <a:off x="4666900" y="3294025"/>
            <a:ext cx="3470700" cy="506100"/>
          </a:xfrm>
          <a:prstGeom prst="rect">
            <a:avLst/>
          </a:prstGeom>
        </p:spPr>
        <p:txBody>
          <a:bodyPr anchorCtr="0" anchor="t" bIns="91425" lIns="91425" spcFirstLastPara="1" rIns="91425" wrap="square" tIns="91425">
            <a:normAutofit/>
          </a:bodyPr>
          <a:lstStyle/>
          <a:p>
            <a:pPr indent="0" lvl="0" marL="0" rtl="0" algn="l">
              <a:lnSpc>
                <a:spcPct val="50000"/>
              </a:lnSpc>
              <a:spcBef>
                <a:spcPts val="0"/>
              </a:spcBef>
              <a:spcAft>
                <a:spcPts val="1200"/>
              </a:spcAft>
              <a:buNone/>
            </a:pPr>
            <a:r>
              <a:rPr b="1" lang="es" sz="2500"/>
              <a:t>Curso Ciencia de Datos</a:t>
            </a:r>
            <a:endParaRPr sz="30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42"/>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lnSpc>
                <a:spcPct val="50000"/>
              </a:lnSpc>
              <a:spcBef>
                <a:spcPts val="0"/>
              </a:spcBef>
              <a:spcAft>
                <a:spcPts val="1200"/>
              </a:spcAft>
              <a:buNone/>
            </a:pPr>
            <a:r>
              <a:rPr b="1" lang="es" sz="2500">
                <a:latin typeface="Lato"/>
                <a:ea typeface="Lato"/>
                <a:cs typeface="Lato"/>
                <a:sym typeface="Lato"/>
              </a:rPr>
              <a:t>Distribución de Poisson</a:t>
            </a:r>
            <a:endParaRPr/>
          </a:p>
        </p:txBody>
      </p:sp>
      <p:sp>
        <p:nvSpPr>
          <p:cNvPr id="371" name="Google Shape;371;p42"/>
          <p:cNvSpPr txBox="1"/>
          <p:nvPr>
            <p:ph idx="1" type="body"/>
          </p:nvPr>
        </p:nvSpPr>
        <p:spPr>
          <a:xfrm>
            <a:off x="1297500" y="1567550"/>
            <a:ext cx="73854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s" sz="1400">
                <a:latin typeface="Montserrat"/>
                <a:ea typeface="Montserrat"/>
                <a:cs typeface="Montserrat"/>
                <a:sym typeface="Montserrat"/>
              </a:rPr>
              <a:t>El promedio vendido de casas por la </a:t>
            </a:r>
            <a:r>
              <a:rPr b="1" lang="es" sz="1400">
                <a:latin typeface="Montserrat"/>
                <a:ea typeface="Montserrat"/>
                <a:cs typeface="Montserrat"/>
                <a:sym typeface="Montserrat"/>
              </a:rPr>
              <a:t>compañía</a:t>
            </a:r>
            <a:r>
              <a:rPr b="1" lang="es" sz="1400">
                <a:latin typeface="Montserrat"/>
                <a:ea typeface="Montserrat"/>
                <a:cs typeface="Montserrat"/>
                <a:sym typeface="Montserrat"/>
              </a:rPr>
              <a:t> ABC es 2 casas por dia. ¿cual es la probabilidad exacta de vender 3 casas el dia de mañana?</a:t>
            </a:r>
            <a:endParaRPr b="1" sz="1400">
              <a:latin typeface="Montserrat"/>
              <a:ea typeface="Montserrat"/>
              <a:cs typeface="Montserrat"/>
              <a:sym typeface="Montserrat"/>
            </a:endParaRPr>
          </a:p>
          <a:p>
            <a:pPr indent="0" lvl="0" marL="0" rtl="0" algn="l">
              <a:spcBef>
                <a:spcPts val="1200"/>
              </a:spcBef>
              <a:spcAft>
                <a:spcPts val="0"/>
              </a:spcAft>
              <a:buNone/>
            </a:pPr>
            <a:r>
              <a:t/>
            </a:r>
            <a:endParaRPr b="1" sz="1400">
              <a:latin typeface="Montserrat"/>
              <a:ea typeface="Montserrat"/>
              <a:cs typeface="Montserrat"/>
              <a:sym typeface="Montserrat"/>
            </a:endParaRPr>
          </a:p>
          <a:p>
            <a:pPr indent="0" lvl="0" marL="0" rtl="0" algn="l">
              <a:spcBef>
                <a:spcPts val="1200"/>
              </a:spcBef>
              <a:spcAft>
                <a:spcPts val="0"/>
              </a:spcAft>
              <a:buNone/>
            </a:pPr>
            <a:r>
              <a:t/>
            </a:r>
            <a:endParaRPr b="1" sz="1400">
              <a:latin typeface="Montserrat"/>
              <a:ea typeface="Montserrat"/>
              <a:cs typeface="Montserrat"/>
              <a:sym typeface="Montserrat"/>
            </a:endParaRPr>
          </a:p>
          <a:p>
            <a:pPr indent="0" lvl="0" marL="0" rtl="0" algn="l">
              <a:spcBef>
                <a:spcPts val="1200"/>
              </a:spcBef>
              <a:spcAft>
                <a:spcPts val="1200"/>
              </a:spcAft>
              <a:buNone/>
            </a:pPr>
            <a:r>
              <a:rPr b="1" lang="es" sz="1400">
                <a:latin typeface="Montserrat"/>
                <a:ea typeface="Montserrat"/>
                <a:cs typeface="Montserrat"/>
                <a:sym typeface="Montserrat"/>
              </a:rPr>
              <a:t> 	</a:t>
            </a:r>
            <a:endParaRPr b="1" sz="1400">
              <a:latin typeface="Montserrat"/>
              <a:ea typeface="Montserrat"/>
              <a:cs typeface="Montserrat"/>
              <a:sym typeface="Montserrat"/>
            </a:endParaRPr>
          </a:p>
        </p:txBody>
      </p:sp>
      <p:pic>
        <p:nvPicPr>
          <p:cNvPr id="372" name="Google Shape;372;p42"/>
          <p:cNvPicPr preferRelativeResize="0"/>
          <p:nvPr/>
        </p:nvPicPr>
        <p:blipFill>
          <a:blip r:embed="rId3">
            <a:alphaModFix/>
          </a:blip>
          <a:stretch>
            <a:fillRect/>
          </a:stretch>
        </p:blipFill>
        <p:spPr>
          <a:xfrm>
            <a:off x="2138700" y="2571745"/>
            <a:ext cx="4682625" cy="204522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p43"/>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lnSpc>
                <a:spcPct val="50000"/>
              </a:lnSpc>
              <a:spcBef>
                <a:spcPts val="0"/>
              </a:spcBef>
              <a:spcAft>
                <a:spcPts val="0"/>
              </a:spcAft>
              <a:buNone/>
            </a:pPr>
            <a:r>
              <a:rPr b="1" lang="es" sz="2500">
                <a:latin typeface="Lato"/>
                <a:ea typeface="Lato"/>
                <a:cs typeface="Lato"/>
                <a:sym typeface="Lato"/>
              </a:rPr>
              <a:t>Distribución de Poisson</a:t>
            </a:r>
            <a:endParaRPr b="1" sz="2500">
              <a:latin typeface="Lato"/>
              <a:ea typeface="Lato"/>
              <a:cs typeface="Lato"/>
              <a:sym typeface="Lato"/>
            </a:endParaRPr>
          </a:p>
          <a:p>
            <a:pPr indent="0" lvl="0" marL="0" rtl="0" algn="l">
              <a:lnSpc>
                <a:spcPct val="50000"/>
              </a:lnSpc>
              <a:spcBef>
                <a:spcPts val="1200"/>
              </a:spcBef>
              <a:spcAft>
                <a:spcPts val="0"/>
              </a:spcAft>
              <a:buNone/>
            </a:pPr>
            <a:r>
              <a:t/>
            </a:r>
            <a:endParaRPr b="1" sz="1400"/>
          </a:p>
          <a:p>
            <a:pPr indent="0" lvl="0" marL="0" rtl="0" algn="l">
              <a:lnSpc>
                <a:spcPct val="50000"/>
              </a:lnSpc>
              <a:spcBef>
                <a:spcPts val="1200"/>
              </a:spcBef>
              <a:spcAft>
                <a:spcPts val="1200"/>
              </a:spcAft>
              <a:buNone/>
            </a:pPr>
            <a:r>
              <a:rPr b="1" lang="es" sz="1400"/>
              <a:t>Probability mass function</a:t>
            </a:r>
            <a:endParaRPr b="1" sz="2500">
              <a:latin typeface="Lato"/>
              <a:ea typeface="Lato"/>
              <a:cs typeface="Lato"/>
              <a:sym typeface="Lato"/>
            </a:endParaRPr>
          </a:p>
        </p:txBody>
      </p:sp>
      <p:pic>
        <p:nvPicPr>
          <p:cNvPr id="378" name="Google Shape;378;p43"/>
          <p:cNvPicPr preferRelativeResize="0"/>
          <p:nvPr/>
        </p:nvPicPr>
        <p:blipFill>
          <a:blip r:embed="rId3">
            <a:alphaModFix/>
          </a:blip>
          <a:stretch>
            <a:fillRect/>
          </a:stretch>
        </p:blipFill>
        <p:spPr>
          <a:xfrm>
            <a:off x="1102363" y="1557900"/>
            <a:ext cx="7429177" cy="3326275"/>
          </a:xfrm>
          <a:prstGeom prst="rect">
            <a:avLst/>
          </a:prstGeom>
          <a:noFill/>
          <a:ln>
            <a:noFill/>
          </a:ln>
        </p:spPr>
      </p:pic>
      <p:pic>
        <p:nvPicPr>
          <p:cNvPr id="379" name="Google Shape;379;p43"/>
          <p:cNvPicPr preferRelativeResize="0"/>
          <p:nvPr/>
        </p:nvPicPr>
        <p:blipFill>
          <a:blip r:embed="rId4">
            <a:alphaModFix/>
          </a:blip>
          <a:stretch>
            <a:fillRect/>
          </a:stretch>
        </p:blipFill>
        <p:spPr>
          <a:xfrm>
            <a:off x="6185745" y="261995"/>
            <a:ext cx="2078735" cy="9858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p4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lnSpc>
                <a:spcPct val="50000"/>
              </a:lnSpc>
              <a:spcBef>
                <a:spcPts val="0"/>
              </a:spcBef>
              <a:spcAft>
                <a:spcPts val="1200"/>
              </a:spcAft>
              <a:buNone/>
            </a:pPr>
            <a:r>
              <a:rPr b="1" lang="es" sz="2500">
                <a:latin typeface="Lato"/>
                <a:ea typeface="Lato"/>
                <a:cs typeface="Lato"/>
                <a:sym typeface="Lato"/>
              </a:rPr>
              <a:t>Distribuciones Continuas</a:t>
            </a:r>
            <a:endParaRPr/>
          </a:p>
        </p:txBody>
      </p:sp>
      <p:sp>
        <p:nvSpPr>
          <p:cNvPr id="385" name="Google Shape;385;p44"/>
          <p:cNvSpPr txBox="1"/>
          <p:nvPr>
            <p:ph idx="1" type="body"/>
          </p:nvPr>
        </p:nvSpPr>
        <p:spPr>
          <a:xfrm>
            <a:off x="1297500" y="1567550"/>
            <a:ext cx="7385400" cy="29112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b="1" lang="es" sz="1400">
                <a:latin typeface="Montserrat"/>
                <a:ea typeface="Montserrat"/>
                <a:cs typeface="Montserrat"/>
                <a:sym typeface="Montserrat"/>
              </a:rPr>
              <a:t>Ya hemos hablado de distribuciones discretas:</a:t>
            </a:r>
            <a:endParaRPr b="1" sz="1400">
              <a:latin typeface="Montserrat"/>
              <a:ea typeface="Montserrat"/>
              <a:cs typeface="Montserrat"/>
              <a:sym typeface="Montserrat"/>
            </a:endParaRPr>
          </a:p>
          <a:p>
            <a:pPr indent="0" lvl="0" marL="0" rtl="0" algn="l">
              <a:spcBef>
                <a:spcPts val="1200"/>
              </a:spcBef>
              <a:spcAft>
                <a:spcPts val="0"/>
              </a:spcAft>
              <a:buNone/>
            </a:pPr>
            <a:r>
              <a:rPr b="1" lang="es" sz="1400">
                <a:latin typeface="Montserrat"/>
                <a:ea typeface="Montserrat"/>
                <a:cs typeface="Montserrat"/>
                <a:sym typeface="Montserrat"/>
              </a:rPr>
              <a:t>	-Uniforme</a:t>
            </a:r>
            <a:endParaRPr b="1" sz="1400">
              <a:latin typeface="Montserrat"/>
              <a:ea typeface="Montserrat"/>
              <a:cs typeface="Montserrat"/>
              <a:sym typeface="Montserrat"/>
            </a:endParaRPr>
          </a:p>
          <a:p>
            <a:pPr indent="0" lvl="0" marL="0" rtl="0" algn="l">
              <a:spcBef>
                <a:spcPts val="1200"/>
              </a:spcBef>
              <a:spcAft>
                <a:spcPts val="0"/>
              </a:spcAft>
              <a:buNone/>
            </a:pPr>
            <a:r>
              <a:rPr b="1" lang="es" sz="1400">
                <a:latin typeface="Montserrat"/>
                <a:ea typeface="Montserrat"/>
                <a:cs typeface="Montserrat"/>
                <a:sym typeface="Montserrat"/>
              </a:rPr>
              <a:t>	-Bernoulli</a:t>
            </a:r>
            <a:endParaRPr b="1" sz="1400">
              <a:latin typeface="Montserrat"/>
              <a:ea typeface="Montserrat"/>
              <a:cs typeface="Montserrat"/>
              <a:sym typeface="Montserrat"/>
            </a:endParaRPr>
          </a:p>
          <a:p>
            <a:pPr indent="0" lvl="0" marL="0" rtl="0" algn="l">
              <a:spcBef>
                <a:spcPts val="1200"/>
              </a:spcBef>
              <a:spcAft>
                <a:spcPts val="0"/>
              </a:spcAft>
              <a:buNone/>
            </a:pPr>
            <a:r>
              <a:rPr b="1" lang="es" sz="1400">
                <a:latin typeface="Montserrat"/>
                <a:ea typeface="Montserrat"/>
                <a:cs typeface="Montserrat"/>
                <a:sym typeface="Montserrat"/>
              </a:rPr>
              <a:t>	-Binomial</a:t>
            </a:r>
            <a:endParaRPr b="1" sz="1400">
              <a:latin typeface="Montserrat"/>
              <a:ea typeface="Montserrat"/>
              <a:cs typeface="Montserrat"/>
              <a:sym typeface="Montserrat"/>
            </a:endParaRPr>
          </a:p>
          <a:p>
            <a:pPr indent="0" lvl="0" marL="0" rtl="0" algn="l">
              <a:spcBef>
                <a:spcPts val="1200"/>
              </a:spcBef>
              <a:spcAft>
                <a:spcPts val="0"/>
              </a:spcAft>
              <a:buNone/>
            </a:pPr>
            <a:r>
              <a:rPr b="1" lang="es" sz="1400">
                <a:latin typeface="Montserrat"/>
                <a:ea typeface="Montserrat"/>
                <a:cs typeface="Montserrat"/>
                <a:sym typeface="Montserrat"/>
              </a:rPr>
              <a:t>	-</a:t>
            </a:r>
            <a:r>
              <a:rPr b="1" lang="es" sz="1400">
                <a:latin typeface="Montserrat"/>
                <a:ea typeface="Montserrat"/>
                <a:cs typeface="Montserrat"/>
                <a:sym typeface="Montserrat"/>
              </a:rPr>
              <a:t>Hipergeométrica</a:t>
            </a:r>
            <a:endParaRPr b="1" sz="1400">
              <a:latin typeface="Montserrat"/>
              <a:ea typeface="Montserrat"/>
              <a:cs typeface="Montserrat"/>
              <a:sym typeface="Montserrat"/>
            </a:endParaRPr>
          </a:p>
          <a:p>
            <a:pPr indent="0" lvl="0" marL="0" rtl="0" algn="l">
              <a:spcBef>
                <a:spcPts val="1200"/>
              </a:spcBef>
              <a:spcAft>
                <a:spcPts val="0"/>
              </a:spcAft>
              <a:buNone/>
            </a:pPr>
            <a:r>
              <a:rPr b="1" lang="es" sz="1400">
                <a:latin typeface="Montserrat"/>
                <a:ea typeface="Montserrat"/>
                <a:cs typeface="Montserrat"/>
                <a:sym typeface="Montserrat"/>
              </a:rPr>
              <a:t>	-Poisson</a:t>
            </a:r>
            <a:endParaRPr b="1" sz="1400">
              <a:latin typeface="Montserrat"/>
              <a:ea typeface="Montserrat"/>
              <a:cs typeface="Montserrat"/>
              <a:sym typeface="Montserrat"/>
            </a:endParaRPr>
          </a:p>
          <a:p>
            <a:pPr indent="0" lvl="0" marL="0" rtl="0" algn="l">
              <a:spcBef>
                <a:spcPts val="1200"/>
              </a:spcBef>
              <a:spcAft>
                <a:spcPts val="0"/>
              </a:spcAft>
              <a:buNone/>
            </a:pPr>
            <a:r>
              <a:rPr b="1" lang="es" sz="1400">
                <a:latin typeface="Montserrat"/>
                <a:ea typeface="Montserrat"/>
                <a:cs typeface="Montserrat"/>
                <a:sym typeface="Montserrat"/>
              </a:rPr>
              <a:t>Ahora hay que aprender las variables continuas</a:t>
            </a:r>
            <a:endParaRPr b="1" sz="1400">
              <a:latin typeface="Montserrat"/>
              <a:ea typeface="Montserrat"/>
              <a:cs typeface="Montserrat"/>
              <a:sym typeface="Montserrat"/>
            </a:endParaRPr>
          </a:p>
          <a:p>
            <a:pPr indent="457200" lvl="0" marL="0" rtl="0" algn="l">
              <a:spcBef>
                <a:spcPts val="1200"/>
              </a:spcBef>
              <a:spcAft>
                <a:spcPts val="1200"/>
              </a:spcAft>
              <a:buNone/>
            </a:pPr>
            <a:r>
              <a:t/>
            </a:r>
            <a:endParaRPr b="1" sz="1400">
              <a:latin typeface="Montserrat"/>
              <a:ea typeface="Montserrat"/>
              <a:cs typeface="Montserrat"/>
              <a:sym typeface="Montserrat"/>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4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lnSpc>
                <a:spcPct val="50000"/>
              </a:lnSpc>
              <a:spcBef>
                <a:spcPts val="0"/>
              </a:spcBef>
              <a:spcAft>
                <a:spcPts val="1200"/>
              </a:spcAft>
              <a:buNone/>
            </a:pPr>
            <a:r>
              <a:rPr b="1" lang="es" sz="2500">
                <a:latin typeface="Lato"/>
                <a:ea typeface="Lato"/>
                <a:cs typeface="Lato"/>
                <a:sym typeface="Lato"/>
              </a:rPr>
              <a:t>Distribución</a:t>
            </a:r>
            <a:r>
              <a:rPr b="1" lang="es" sz="2500">
                <a:latin typeface="Lato"/>
                <a:ea typeface="Lato"/>
                <a:cs typeface="Lato"/>
                <a:sym typeface="Lato"/>
              </a:rPr>
              <a:t> Uniforme</a:t>
            </a:r>
            <a:endParaRPr/>
          </a:p>
        </p:txBody>
      </p:sp>
      <p:sp>
        <p:nvSpPr>
          <p:cNvPr id="391" name="Google Shape;391;p45"/>
          <p:cNvSpPr txBox="1"/>
          <p:nvPr>
            <p:ph idx="1" type="body"/>
          </p:nvPr>
        </p:nvSpPr>
        <p:spPr>
          <a:xfrm>
            <a:off x="1297500" y="1567550"/>
            <a:ext cx="7385400" cy="2911200"/>
          </a:xfrm>
          <a:prstGeom prst="rect">
            <a:avLst/>
          </a:prstGeom>
        </p:spPr>
        <p:txBody>
          <a:bodyPr anchorCtr="0" anchor="t" bIns="91425" lIns="91425" spcFirstLastPara="1" rIns="91425" wrap="square" tIns="91425">
            <a:normAutofit fontScale="92500" lnSpcReduction="10000"/>
          </a:bodyPr>
          <a:lstStyle/>
          <a:p>
            <a:pPr indent="0" lvl="0" marL="0" rtl="0" algn="l">
              <a:spcBef>
                <a:spcPts val="0"/>
              </a:spcBef>
              <a:spcAft>
                <a:spcPts val="0"/>
              </a:spcAft>
              <a:buNone/>
            </a:pPr>
            <a:r>
              <a:rPr b="1" lang="es" sz="1400">
                <a:latin typeface="Montserrat"/>
                <a:ea typeface="Montserrat"/>
                <a:cs typeface="Montserrat"/>
                <a:sym typeface="Montserrat"/>
              </a:rPr>
              <a:t>Si </a:t>
            </a:r>
            <a:r>
              <a:rPr b="1" lang="es" sz="1400">
                <a:latin typeface="Montserrat"/>
                <a:ea typeface="Montserrat"/>
                <a:cs typeface="Montserrat"/>
                <a:sym typeface="Montserrat"/>
              </a:rPr>
              <a:t>también</a:t>
            </a:r>
            <a:r>
              <a:rPr b="1" lang="es" sz="1400">
                <a:latin typeface="Montserrat"/>
                <a:ea typeface="Montserrat"/>
                <a:cs typeface="Montserrat"/>
                <a:sym typeface="Montserrat"/>
              </a:rPr>
              <a:t> hay una </a:t>
            </a:r>
            <a:r>
              <a:rPr b="1" lang="es" sz="1400">
                <a:latin typeface="Montserrat"/>
                <a:ea typeface="Montserrat"/>
                <a:cs typeface="Montserrat"/>
                <a:sym typeface="Montserrat"/>
              </a:rPr>
              <a:t>versión</a:t>
            </a:r>
            <a:r>
              <a:rPr b="1" lang="es" sz="1400">
                <a:latin typeface="Montserrat"/>
                <a:ea typeface="Montserrat"/>
                <a:cs typeface="Montserrat"/>
                <a:sym typeface="Montserrat"/>
              </a:rPr>
              <a:t> continua de la </a:t>
            </a:r>
            <a:r>
              <a:rPr b="1" lang="es" sz="1400">
                <a:latin typeface="Montserrat"/>
                <a:ea typeface="Montserrat"/>
                <a:cs typeface="Montserrat"/>
                <a:sym typeface="Montserrat"/>
              </a:rPr>
              <a:t>distribución</a:t>
            </a:r>
            <a:r>
              <a:rPr b="1" lang="es" sz="1400">
                <a:latin typeface="Montserrat"/>
                <a:ea typeface="Montserrat"/>
                <a:cs typeface="Montserrat"/>
                <a:sym typeface="Montserrat"/>
              </a:rPr>
              <a:t> uniforme, </a:t>
            </a:r>
            <a:r>
              <a:rPr b="1" lang="es" sz="1400">
                <a:latin typeface="Montserrat"/>
                <a:ea typeface="Montserrat"/>
                <a:cs typeface="Montserrat"/>
                <a:sym typeface="Montserrat"/>
              </a:rPr>
              <a:t>también</a:t>
            </a:r>
            <a:r>
              <a:rPr b="1" lang="es" sz="1400">
                <a:latin typeface="Montserrat"/>
                <a:ea typeface="Montserrat"/>
                <a:cs typeface="Montserrat"/>
                <a:sym typeface="Montserrat"/>
              </a:rPr>
              <a:t> describe eventos que son igualmente probables, pero en este caso dadas por variables aleatorias. Ejemplo la lluvia que cae en un segmento (esto es uniformemente distribuido si la lluvia es muy grande)</a:t>
            </a:r>
            <a:endParaRPr b="1" sz="1400">
              <a:latin typeface="Montserrat"/>
              <a:ea typeface="Montserrat"/>
              <a:cs typeface="Montserrat"/>
              <a:sym typeface="Montserrat"/>
            </a:endParaRPr>
          </a:p>
          <a:p>
            <a:pPr indent="0" lvl="0" marL="0" rtl="0" algn="l">
              <a:spcBef>
                <a:spcPts val="1200"/>
              </a:spcBef>
              <a:spcAft>
                <a:spcPts val="0"/>
              </a:spcAft>
              <a:buNone/>
            </a:pPr>
            <a:r>
              <a:rPr b="1" lang="es" sz="1400">
                <a:latin typeface="Montserrat"/>
                <a:ea typeface="Montserrat"/>
                <a:cs typeface="Montserrat"/>
                <a:sym typeface="Montserrat"/>
              </a:rPr>
              <a:t>El PDF(probability density function) de una </a:t>
            </a:r>
            <a:r>
              <a:rPr b="1" lang="es" sz="1400">
                <a:latin typeface="Montserrat"/>
                <a:ea typeface="Montserrat"/>
                <a:cs typeface="Montserrat"/>
                <a:sym typeface="Montserrat"/>
              </a:rPr>
              <a:t>distribución</a:t>
            </a:r>
            <a:r>
              <a:rPr b="1" lang="es" sz="1400">
                <a:latin typeface="Montserrat"/>
                <a:ea typeface="Montserrat"/>
                <a:cs typeface="Montserrat"/>
                <a:sym typeface="Montserrat"/>
              </a:rPr>
              <a:t> continua uniforme es:</a:t>
            </a:r>
            <a:endParaRPr b="1" sz="1400">
              <a:latin typeface="Montserrat"/>
              <a:ea typeface="Montserrat"/>
              <a:cs typeface="Montserrat"/>
              <a:sym typeface="Montserrat"/>
            </a:endParaRPr>
          </a:p>
          <a:p>
            <a:pPr indent="0" lvl="0" marL="0" rtl="0" algn="l">
              <a:spcBef>
                <a:spcPts val="1200"/>
              </a:spcBef>
              <a:spcAft>
                <a:spcPts val="0"/>
              </a:spcAft>
              <a:buNone/>
            </a:pPr>
            <a:r>
              <a:t/>
            </a:r>
            <a:endParaRPr b="1" sz="1400">
              <a:latin typeface="Montserrat"/>
              <a:ea typeface="Montserrat"/>
              <a:cs typeface="Montserrat"/>
              <a:sym typeface="Montserrat"/>
            </a:endParaRPr>
          </a:p>
          <a:p>
            <a:pPr indent="0" lvl="0" marL="0" rtl="0" algn="l">
              <a:spcBef>
                <a:spcPts val="1200"/>
              </a:spcBef>
              <a:spcAft>
                <a:spcPts val="0"/>
              </a:spcAft>
              <a:buNone/>
            </a:pPr>
            <a:r>
              <a:rPr b="1" lang="es" sz="1400">
                <a:latin typeface="Montserrat"/>
                <a:ea typeface="Montserrat"/>
                <a:cs typeface="Montserrat"/>
                <a:sym typeface="Montserrat"/>
              </a:rPr>
              <a:t>La </a:t>
            </a:r>
            <a:r>
              <a:rPr b="1" lang="es" sz="1400">
                <a:latin typeface="Montserrat"/>
                <a:ea typeface="Montserrat"/>
                <a:cs typeface="Montserrat"/>
                <a:sym typeface="Montserrat"/>
              </a:rPr>
              <a:t>función</a:t>
            </a:r>
            <a:r>
              <a:rPr b="1" lang="es" sz="1400">
                <a:latin typeface="Montserrat"/>
                <a:ea typeface="Montserrat"/>
                <a:cs typeface="Montserrat"/>
                <a:sym typeface="Montserrat"/>
              </a:rPr>
              <a:t> de </a:t>
            </a:r>
            <a:r>
              <a:rPr b="1" lang="es" sz="1400">
                <a:latin typeface="Montserrat"/>
                <a:ea typeface="Montserrat"/>
                <a:cs typeface="Montserrat"/>
                <a:sym typeface="Montserrat"/>
              </a:rPr>
              <a:t>Distribución</a:t>
            </a:r>
            <a:r>
              <a:rPr b="1" lang="es" sz="1400">
                <a:latin typeface="Montserrat"/>
                <a:ea typeface="Montserrat"/>
                <a:cs typeface="Montserrat"/>
                <a:sym typeface="Montserrat"/>
              </a:rPr>
              <a:t> es:</a:t>
            </a:r>
            <a:endParaRPr b="1" sz="1400">
              <a:latin typeface="Montserrat"/>
              <a:ea typeface="Montserrat"/>
              <a:cs typeface="Montserrat"/>
              <a:sym typeface="Montserrat"/>
            </a:endParaRPr>
          </a:p>
          <a:p>
            <a:pPr indent="0" lvl="0" marL="0" rtl="0" algn="l">
              <a:spcBef>
                <a:spcPts val="1200"/>
              </a:spcBef>
              <a:spcAft>
                <a:spcPts val="0"/>
              </a:spcAft>
              <a:buNone/>
            </a:pPr>
            <a:r>
              <a:t/>
            </a:r>
            <a:endParaRPr b="1" sz="1400">
              <a:latin typeface="Montserrat"/>
              <a:ea typeface="Montserrat"/>
              <a:cs typeface="Montserrat"/>
              <a:sym typeface="Montserrat"/>
            </a:endParaRPr>
          </a:p>
          <a:p>
            <a:pPr indent="457200" lvl="0" marL="0" rtl="0" algn="l">
              <a:spcBef>
                <a:spcPts val="1200"/>
              </a:spcBef>
              <a:spcAft>
                <a:spcPts val="1200"/>
              </a:spcAft>
              <a:buNone/>
            </a:pPr>
            <a:r>
              <a:t/>
            </a:r>
            <a:endParaRPr b="1" sz="1400">
              <a:latin typeface="Montserrat"/>
              <a:ea typeface="Montserrat"/>
              <a:cs typeface="Montserrat"/>
              <a:sym typeface="Montserrat"/>
            </a:endParaRPr>
          </a:p>
        </p:txBody>
      </p:sp>
      <p:pic>
        <p:nvPicPr>
          <p:cNvPr id="392" name="Google Shape;392;p45"/>
          <p:cNvPicPr preferRelativeResize="0"/>
          <p:nvPr/>
        </p:nvPicPr>
        <p:blipFill>
          <a:blip r:embed="rId3">
            <a:alphaModFix/>
          </a:blip>
          <a:stretch>
            <a:fillRect/>
          </a:stretch>
        </p:blipFill>
        <p:spPr>
          <a:xfrm>
            <a:off x="5593018" y="2863925"/>
            <a:ext cx="2943402" cy="914100"/>
          </a:xfrm>
          <a:prstGeom prst="rect">
            <a:avLst/>
          </a:prstGeom>
          <a:noFill/>
          <a:ln>
            <a:noFill/>
          </a:ln>
        </p:spPr>
      </p:pic>
      <p:pic>
        <p:nvPicPr>
          <p:cNvPr id="393" name="Google Shape;393;p45"/>
          <p:cNvPicPr preferRelativeResize="0"/>
          <p:nvPr/>
        </p:nvPicPr>
        <p:blipFill>
          <a:blip r:embed="rId4">
            <a:alphaModFix/>
          </a:blip>
          <a:stretch>
            <a:fillRect/>
          </a:stretch>
        </p:blipFill>
        <p:spPr>
          <a:xfrm>
            <a:off x="2576684" y="3778025"/>
            <a:ext cx="2385065" cy="9141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4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lnSpc>
                <a:spcPct val="50000"/>
              </a:lnSpc>
              <a:spcBef>
                <a:spcPts val="0"/>
              </a:spcBef>
              <a:spcAft>
                <a:spcPts val="1200"/>
              </a:spcAft>
              <a:buNone/>
            </a:pPr>
            <a:r>
              <a:rPr b="1" lang="es" sz="2500">
                <a:latin typeface="Lato"/>
                <a:ea typeface="Lato"/>
                <a:cs typeface="Lato"/>
                <a:sym typeface="Lato"/>
              </a:rPr>
              <a:t>Distribución Uniforme</a:t>
            </a:r>
            <a:endParaRPr b="1" sz="2500">
              <a:latin typeface="Lato"/>
              <a:ea typeface="Lato"/>
              <a:cs typeface="Lato"/>
              <a:sym typeface="Lato"/>
            </a:endParaRPr>
          </a:p>
        </p:txBody>
      </p:sp>
      <p:pic>
        <p:nvPicPr>
          <p:cNvPr id="399" name="Google Shape;399;p46"/>
          <p:cNvPicPr preferRelativeResize="0"/>
          <p:nvPr/>
        </p:nvPicPr>
        <p:blipFill>
          <a:blip r:embed="rId3">
            <a:alphaModFix/>
          </a:blip>
          <a:stretch>
            <a:fillRect/>
          </a:stretch>
        </p:blipFill>
        <p:spPr>
          <a:xfrm>
            <a:off x="1297500" y="1396100"/>
            <a:ext cx="6776790" cy="353085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p47"/>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lnSpc>
                <a:spcPct val="50000"/>
              </a:lnSpc>
              <a:spcBef>
                <a:spcPts val="0"/>
              </a:spcBef>
              <a:spcAft>
                <a:spcPts val="1200"/>
              </a:spcAft>
              <a:buNone/>
            </a:pPr>
            <a:r>
              <a:rPr b="1" lang="es" sz="2500">
                <a:latin typeface="Lato"/>
                <a:ea typeface="Lato"/>
                <a:cs typeface="Lato"/>
                <a:sym typeface="Lato"/>
              </a:rPr>
              <a:t>Distribución</a:t>
            </a:r>
            <a:r>
              <a:rPr b="1" lang="es" sz="2500">
                <a:latin typeface="Lato"/>
                <a:ea typeface="Lato"/>
                <a:cs typeface="Lato"/>
                <a:sym typeface="Lato"/>
              </a:rPr>
              <a:t> Normal (Gaussian)</a:t>
            </a:r>
            <a:endParaRPr/>
          </a:p>
        </p:txBody>
      </p:sp>
      <p:sp>
        <p:nvSpPr>
          <p:cNvPr id="405" name="Google Shape;405;p47"/>
          <p:cNvSpPr txBox="1"/>
          <p:nvPr>
            <p:ph idx="1" type="body"/>
          </p:nvPr>
        </p:nvSpPr>
        <p:spPr>
          <a:xfrm>
            <a:off x="1297500" y="1567550"/>
            <a:ext cx="7385400" cy="29112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b="1" lang="es" sz="1400">
                <a:latin typeface="Montserrat"/>
                <a:ea typeface="Montserrat"/>
                <a:cs typeface="Montserrat"/>
                <a:sym typeface="Montserrat"/>
              </a:rPr>
              <a:t>La </a:t>
            </a:r>
            <a:r>
              <a:rPr b="1" lang="es" sz="1400">
                <a:latin typeface="Montserrat"/>
                <a:ea typeface="Montserrat"/>
                <a:cs typeface="Montserrat"/>
                <a:sym typeface="Montserrat"/>
              </a:rPr>
              <a:t>distribución</a:t>
            </a:r>
            <a:r>
              <a:rPr b="1" lang="es" sz="1400">
                <a:latin typeface="Montserrat"/>
                <a:ea typeface="Montserrat"/>
                <a:cs typeface="Montserrat"/>
                <a:sym typeface="Montserrat"/>
              </a:rPr>
              <a:t> normal es de vital importancia en probabilidad y </a:t>
            </a:r>
            <a:r>
              <a:rPr b="1" lang="es" sz="1400">
                <a:latin typeface="Montserrat"/>
                <a:ea typeface="Montserrat"/>
                <a:cs typeface="Montserrat"/>
                <a:sym typeface="Montserrat"/>
              </a:rPr>
              <a:t>estadística</a:t>
            </a:r>
            <a:r>
              <a:rPr b="1" lang="es" sz="1400">
                <a:latin typeface="Montserrat"/>
                <a:ea typeface="Montserrat"/>
                <a:cs typeface="Montserrat"/>
                <a:sym typeface="Montserrat"/>
              </a:rPr>
              <a:t> debido a la </a:t>
            </a:r>
            <a:r>
              <a:rPr b="1" lang="es" sz="1400">
                <a:latin typeface="Montserrat"/>
                <a:ea typeface="Montserrat"/>
                <a:cs typeface="Montserrat"/>
                <a:sym typeface="Montserrat"/>
              </a:rPr>
              <a:t>teoría</a:t>
            </a:r>
            <a:r>
              <a:rPr b="1" lang="es" sz="1400">
                <a:latin typeface="Montserrat"/>
                <a:ea typeface="Montserrat"/>
                <a:cs typeface="Montserrat"/>
                <a:sym typeface="Montserrat"/>
              </a:rPr>
              <a:t> de </a:t>
            </a:r>
            <a:r>
              <a:rPr b="1" lang="es" sz="1400">
                <a:latin typeface="Montserrat"/>
                <a:ea typeface="Montserrat"/>
                <a:cs typeface="Montserrat"/>
                <a:sym typeface="Montserrat"/>
              </a:rPr>
              <a:t>límite</a:t>
            </a:r>
            <a:r>
              <a:rPr b="1" lang="es" sz="1400">
                <a:latin typeface="Montserrat"/>
                <a:ea typeface="Montserrat"/>
                <a:cs typeface="Montserrat"/>
                <a:sym typeface="Montserrat"/>
              </a:rPr>
              <a:t> central (que veremos </a:t>
            </a:r>
            <a:r>
              <a:rPr b="1" lang="es" sz="1400">
                <a:latin typeface="Montserrat"/>
                <a:ea typeface="Montserrat"/>
                <a:cs typeface="Montserrat"/>
                <a:sym typeface="Montserrat"/>
              </a:rPr>
              <a:t>más</a:t>
            </a:r>
            <a:r>
              <a:rPr b="1" lang="es" sz="1400">
                <a:latin typeface="Montserrat"/>
                <a:ea typeface="Montserrat"/>
                <a:cs typeface="Montserrat"/>
                <a:sym typeface="Montserrat"/>
              </a:rPr>
              <a:t> adelante en el curso)</a:t>
            </a:r>
            <a:endParaRPr b="1" sz="1400">
              <a:latin typeface="Montserrat"/>
              <a:ea typeface="Montserrat"/>
              <a:cs typeface="Montserrat"/>
              <a:sym typeface="Montserrat"/>
            </a:endParaRPr>
          </a:p>
          <a:p>
            <a:pPr indent="0" lvl="0" marL="0" rtl="0" algn="l">
              <a:spcBef>
                <a:spcPts val="1200"/>
              </a:spcBef>
              <a:spcAft>
                <a:spcPts val="0"/>
              </a:spcAft>
              <a:buNone/>
            </a:pPr>
            <a:r>
              <a:rPr b="1" lang="es" sz="1400">
                <a:latin typeface="Montserrat"/>
                <a:ea typeface="Montserrat"/>
                <a:cs typeface="Montserrat"/>
                <a:sym typeface="Montserrat"/>
              </a:rPr>
              <a:t>El PDF de una </a:t>
            </a:r>
            <a:r>
              <a:rPr b="1" lang="es" sz="1400">
                <a:latin typeface="Montserrat"/>
                <a:ea typeface="Montserrat"/>
                <a:cs typeface="Montserrat"/>
                <a:sym typeface="Montserrat"/>
              </a:rPr>
              <a:t>distribución</a:t>
            </a:r>
            <a:r>
              <a:rPr b="1" lang="es" sz="1400">
                <a:latin typeface="Montserrat"/>
                <a:ea typeface="Montserrat"/>
                <a:cs typeface="Montserrat"/>
                <a:sym typeface="Montserrat"/>
              </a:rPr>
              <a:t> normal es:</a:t>
            </a:r>
            <a:endParaRPr b="1" sz="1400">
              <a:latin typeface="Montserrat"/>
              <a:ea typeface="Montserrat"/>
              <a:cs typeface="Montserrat"/>
              <a:sym typeface="Montserrat"/>
            </a:endParaRPr>
          </a:p>
          <a:p>
            <a:pPr indent="0" lvl="0" marL="0" rtl="0" algn="l">
              <a:spcBef>
                <a:spcPts val="1200"/>
              </a:spcBef>
              <a:spcAft>
                <a:spcPts val="0"/>
              </a:spcAft>
              <a:buNone/>
            </a:pPr>
            <a:r>
              <a:t/>
            </a:r>
            <a:endParaRPr b="1" sz="1400">
              <a:latin typeface="Montserrat"/>
              <a:ea typeface="Montserrat"/>
              <a:cs typeface="Montserrat"/>
              <a:sym typeface="Montserrat"/>
            </a:endParaRPr>
          </a:p>
          <a:p>
            <a:pPr indent="0" lvl="0" marL="0" rtl="0" algn="l">
              <a:spcBef>
                <a:spcPts val="1200"/>
              </a:spcBef>
              <a:spcAft>
                <a:spcPts val="0"/>
              </a:spcAft>
              <a:buNone/>
            </a:pPr>
            <a:r>
              <a:rPr b="1" lang="es" sz="1400">
                <a:latin typeface="Montserrat"/>
                <a:ea typeface="Montserrat"/>
                <a:cs typeface="Montserrat"/>
                <a:sym typeface="Montserrat"/>
              </a:rPr>
              <a:t>La función de Distribución es:</a:t>
            </a:r>
            <a:endParaRPr b="1" sz="1400">
              <a:latin typeface="Montserrat"/>
              <a:ea typeface="Montserrat"/>
              <a:cs typeface="Montserrat"/>
              <a:sym typeface="Montserrat"/>
            </a:endParaRPr>
          </a:p>
          <a:p>
            <a:pPr indent="0" lvl="0" marL="0" rtl="0" algn="l">
              <a:spcBef>
                <a:spcPts val="1200"/>
              </a:spcBef>
              <a:spcAft>
                <a:spcPts val="0"/>
              </a:spcAft>
              <a:buNone/>
            </a:pPr>
            <a:r>
              <a:t/>
            </a:r>
            <a:endParaRPr b="1" sz="1400">
              <a:latin typeface="Montserrat"/>
              <a:ea typeface="Montserrat"/>
              <a:cs typeface="Montserrat"/>
              <a:sym typeface="Montserrat"/>
            </a:endParaRPr>
          </a:p>
          <a:p>
            <a:pPr indent="0" lvl="0" marL="0" rtl="0" algn="l">
              <a:spcBef>
                <a:spcPts val="1200"/>
              </a:spcBef>
              <a:spcAft>
                <a:spcPts val="0"/>
              </a:spcAft>
              <a:buNone/>
            </a:pPr>
            <a:r>
              <a:rPr b="1" lang="es" sz="1400">
                <a:latin typeface="Montserrat"/>
                <a:ea typeface="Montserrat"/>
                <a:cs typeface="Montserrat"/>
                <a:sym typeface="Montserrat"/>
              </a:rPr>
              <a:t>Donde:</a:t>
            </a:r>
            <a:endParaRPr b="1" sz="1400">
              <a:latin typeface="Montserrat"/>
              <a:ea typeface="Montserrat"/>
              <a:cs typeface="Montserrat"/>
              <a:sym typeface="Montserrat"/>
            </a:endParaRPr>
          </a:p>
          <a:p>
            <a:pPr indent="0" lvl="0" marL="0" rtl="0" algn="l">
              <a:spcBef>
                <a:spcPts val="1200"/>
              </a:spcBef>
              <a:spcAft>
                <a:spcPts val="0"/>
              </a:spcAft>
              <a:buNone/>
            </a:pPr>
            <a:r>
              <a:rPr b="1" lang="es" sz="1400">
                <a:latin typeface="Montserrat"/>
                <a:ea typeface="Montserrat"/>
                <a:cs typeface="Montserrat"/>
                <a:sym typeface="Montserrat"/>
              </a:rPr>
              <a:t>	= valor promedio de una variable aleatoria</a:t>
            </a:r>
            <a:endParaRPr b="1" sz="1400">
              <a:latin typeface="Montserrat"/>
              <a:ea typeface="Montserrat"/>
              <a:cs typeface="Montserrat"/>
              <a:sym typeface="Montserrat"/>
            </a:endParaRPr>
          </a:p>
          <a:p>
            <a:pPr indent="0" lvl="0" marL="0" rtl="0" algn="l">
              <a:spcBef>
                <a:spcPts val="1200"/>
              </a:spcBef>
              <a:spcAft>
                <a:spcPts val="1200"/>
              </a:spcAft>
              <a:buNone/>
            </a:pPr>
            <a:r>
              <a:rPr b="1" lang="es" sz="1400">
                <a:latin typeface="Montserrat"/>
                <a:ea typeface="Montserrat"/>
                <a:cs typeface="Montserrat"/>
                <a:sym typeface="Montserrat"/>
              </a:rPr>
              <a:t>	= </a:t>
            </a:r>
            <a:r>
              <a:rPr b="1" lang="es" sz="1400">
                <a:latin typeface="Montserrat"/>
                <a:ea typeface="Montserrat"/>
                <a:cs typeface="Montserrat"/>
                <a:sym typeface="Montserrat"/>
              </a:rPr>
              <a:t>desviación</a:t>
            </a:r>
            <a:r>
              <a:rPr b="1" lang="es" sz="1400">
                <a:latin typeface="Montserrat"/>
                <a:ea typeface="Montserrat"/>
                <a:cs typeface="Montserrat"/>
                <a:sym typeface="Montserrat"/>
              </a:rPr>
              <a:t> </a:t>
            </a:r>
            <a:r>
              <a:rPr b="1" lang="es" sz="1400">
                <a:latin typeface="Montserrat"/>
                <a:ea typeface="Montserrat"/>
                <a:cs typeface="Montserrat"/>
                <a:sym typeface="Montserrat"/>
              </a:rPr>
              <a:t>estándar</a:t>
            </a:r>
            <a:r>
              <a:rPr b="1" lang="es" sz="1400">
                <a:latin typeface="Montserrat"/>
                <a:ea typeface="Montserrat"/>
                <a:cs typeface="Montserrat"/>
                <a:sym typeface="Montserrat"/>
              </a:rPr>
              <a:t> de una variable aleatoria</a:t>
            </a:r>
            <a:endParaRPr b="1" sz="1400">
              <a:latin typeface="Montserrat"/>
              <a:ea typeface="Montserrat"/>
              <a:cs typeface="Montserrat"/>
              <a:sym typeface="Montserrat"/>
            </a:endParaRPr>
          </a:p>
        </p:txBody>
      </p:sp>
      <p:pic>
        <p:nvPicPr>
          <p:cNvPr id="406" name="Google Shape;406;p47"/>
          <p:cNvPicPr preferRelativeResize="0"/>
          <p:nvPr/>
        </p:nvPicPr>
        <p:blipFill>
          <a:blip r:embed="rId3">
            <a:alphaModFix/>
          </a:blip>
          <a:stretch>
            <a:fillRect/>
          </a:stretch>
        </p:blipFill>
        <p:spPr>
          <a:xfrm>
            <a:off x="4405245" y="2529194"/>
            <a:ext cx="3581474" cy="914100"/>
          </a:xfrm>
          <a:prstGeom prst="rect">
            <a:avLst/>
          </a:prstGeom>
          <a:noFill/>
          <a:ln>
            <a:noFill/>
          </a:ln>
        </p:spPr>
      </p:pic>
      <p:pic>
        <p:nvPicPr>
          <p:cNvPr id="407" name="Google Shape;407;p47"/>
          <p:cNvPicPr preferRelativeResize="0"/>
          <p:nvPr/>
        </p:nvPicPr>
        <p:blipFill>
          <a:blip r:embed="rId4">
            <a:alphaModFix/>
          </a:blip>
          <a:stretch>
            <a:fillRect/>
          </a:stretch>
        </p:blipFill>
        <p:spPr>
          <a:xfrm>
            <a:off x="1510450" y="3737450"/>
            <a:ext cx="221875" cy="254925"/>
          </a:xfrm>
          <a:prstGeom prst="rect">
            <a:avLst/>
          </a:prstGeom>
          <a:noFill/>
          <a:ln>
            <a:noFill/>
          </a:ln>
        </p:spPr>
      </p:pic>
      <p:pic>
        <p:nvPicPr>
          <p:cNvPr id="408" name="Google Shape;408;p47"/>
          <p:cNvPicPr preferRelativeResize="0"/>
          <p:nvPr/>
        </p:nvPicPr>
        <p:blipFill>
          <a:blip r:embed="rId5">
            <a:alphaModFix/>
          </a:blip>
          <a:stretch>
            <a:fillRect/>
          </a:stretch>
        </p:blipFill>
        <p:spPr>
          <a:xfrm>
            <a:off x="1510449" y="4046975"/>
            <a:ext cx="270000" cy="293469"/>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48"/>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lnSpc>
                <a:spcPct val="50000"/>
              </a:lnSpc>
              <a:spcBef>
                <a:spcPts val="0"/>
              </a:spcBef>
              <a:spcAft>
                <a:spcPts val="1200"/>
              </a:spcAft>
              <a:buNone/>
            </a:pPr>
            <a:r>
              <a:rPr b="1" lang="es" sz="2500">
                <a:latin typeface="Lato"/>
                <a:ea typeface="Lato"/>
                <a:cs typeface="Lato"/>
                <a:sym typeface="Lato"/>
              </a:rPr>
              <a:t>Distribución </a:t>
            </a:r>
            <a:r>
              <a:rPr b="1" lang="es" sz="2500">
                <a:latin typeface="Lato"/>
                <a:ea typeface="Lato"/>
                <a:cs typeface="Lato"/>
                <a:sym typeface="Lato"/>
              </a:rPr>
              <a:t>Normal (Gaussian)</a:t>
            </a:r>
            <a:endParaRPr b="1" sz="2500">
              <a:latin typeface="Lato"/>
              <a:ea typeface="Lato"/>
              <a:cs typeface="Lato"/>
              <a:sym typeface="Lato"/>
            </a:endParaRPr>
          </a:p>
        </p:txBody>
      </p:sp>
      <p:pic>
        <p:nvPicPr>
          <p:cNvPr id="414" name="Google Shape;414;p48"/>
          <p:cNvPicPr preferRelativeResize="0"/>
          <p:nvPr/>
        </p:nvPicPr>
        <p:blipFill>
          <a:blip r:embed="rId3">
            <a:alphaModFix/>
          </a:blip>
          <a:stretch>
            <a:fillRect/>
          </a:stretch>
        </p:blipFill>
        <p:spPr>
          <a:xfrm>
            <a:off x="1297500" y="1192925"/>
            <a:ext cx="6912218" cy="353085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sp>
        <p:nvSpPr>
          <p:cNvPr id="419" name="Google Shape;419;p49"/>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lnSpc>
                <a:spcPct val="50000"/>
              </a:lnSpc>
              <a:spcBef>
                <a:spcPts val="0"/>
              </a:spcBef>
              <a:spcAft>
                <a:spcPts val="1200"/>
              </a:spcAft>
              <a:buNone/>
            </a:pPr>
            <a:r>
              <a:rPr b="1" lang="es" sz="2500">
                <a:latin typeface="Lato"/>
                <a:ea typeface="Lato"/>
                <a:cs typeface="Lato"/>
                <a:sym typeface="Lato"/>
              </a:rPr>
              <a:t>Distribución </a:t>
            </a:r>
            <a:r>
              <a:rPr b="1" lang="es" sz="2500">
                <a:latin typeface="Lato"/>
                <a:ea typeface="Lato"/>
                <a:cs typeface="Lato"/>
                <a:sym typeface="Lato"/>
              </a:rPr>
              <a:t>Normal (Gaussian)</a:t>
            </a:r>
            <a:endParaRPr b="1" sz="2500">
              <a:latin typeface="Lato"/>
              <a:ea typeface="Lato"/>
              <a:cs typeface="Lato"/>
              <a:sym typeface="Lato"/>
            </a:endParaRPr>
          </a:p>
        </p:txBody>
      </p:sp>
      <p:pic>
        <p:nvPicPr>
          <p:cNvPr id="420" name="Google Shape;420;p49"/>
          <p:cNvPicPr preferRelativeResize="0"/>
          <p:nvPr/>
        </p:nvPicPr>
        <p:blipFill>
          <a:blip r:embed="rId3">
            <a:alphaModFix/>
          </a:blip>
          <a:stretch>
            <a:fillRect/>
          </a:stretch>
        </p:blipFill>
        <p:spPr>
          <a:xfrm>
            <a:off x="1297500" y="1128750"/>
            <a:ext cx="7102757" cy="353085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p50"/>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lnSpc>
                <a:spcPct val="50000"/>
              </a:lnSpc>
              <a:spcBef>
                <a:spcPts val="0"/>
              </a:spcBef>
              <a:spcAft>
                <a:spcPts val="1200"/>
              </a:spcAft>
              <a:buNone/>
            </a:pPr>
            <a:r>
              <a:rPr b="1" lang="es" sz="2500">
                <a:latin typeface="Lato"/>
                <a:ea typeface="Lato"/>
                <a:cs typeface="Lato"/>
                <a:sym typeface="Lato"/>
              </a:rPr>
              <a:t>Distribución </a:t>
            </a:r>
            <a:r>
              <a:rPr b="1" lang="es" sz="2500">
                <a:latin typeface="Lato"/>
                <a:ea typeface="Lato"/>
                <a:cs typeface="Lato"/>
                <a:sym typeface="Lato"/>
              </a:rPr>
              <a:t>Exponencial</a:t>
            </a:r>
            <a:endParaRPr/>
          </a:p>
        </p:txBody>
      </p:sp>
      <p:sp>
        <p:nvSpPr>
          <p:cNvPr id="426" name="Google Shape;426;p50"/>
          <p:cNvSpPr txBox="1"/>
          <p:nvPr>
            <p:ph idx="1" type="body"/>
          </p:nvPr>
        </p:nvSpPr>
        <p:spPr>
          <a:xfrm>
            <a:off x="1297500" y="1567550"/>
            <a:ext cx="7385400" cy="2911200"/>
          </a:xfrm>
          <a:prstGeom prst="rect">
            <a:avLst/>
          </a:prstGeom>
        </p:spPr>
        <p:txBody>
          <a:bodyPr anchorCtr="0" anchor="t" bIns="91425" lIns="91425" spcFirstLastPara="1" rIns="91425" wrap="square" tIns="91425">
            <a:normAutofit fontScale="77500" lnSpcReduction="20000"/>
          </a:bodyPr>
          <a:lstStyle/>
          <a:p>
            <a:pPr indent="0" lvl="0" marL="0" rtl="0" algn="l">
              <a:spcBef>
                <a:spcPts val="0"/>
              </a:spcBef>
              <a:spcAft>
                <a:spcPts val="0"/>
              </a:spcAft>
              <a:buNone/>
            </a:pPr>
            <a:r>
              <a:rPr b="1" lang="es" sz="1400">
                <a:latin typeface="Montserrat"/>
                <a:ea typeface="Montserrat"/>
                <a:cs typeface="Montserrat"/>
                <a:sym typeface="Montserrat"/>
              </a:rPr>
              <a:t>La distribución </a:t>
            </a:r>
            <a:r>
              <a:rPr b="1" lang="es" sz="1400">
                <a:latin typeface="Montserrat"/>
                <a:ea typeface="Montserrat"/>
                <a:cs typeface="Montserrat"/>
                <a:sym typeface="Montserrat"/>
              </a:rPr>
              <a:t>exponencial</a:t>
            </a:r>
            <a:r>
              <a:rPr b="1" lang="es" sz="1400">
                <a:latin typeface="Montserrat"/>
                <a:ea typeface="Montserrat"/>
                <a:cs typeface="Montserrat"/>
                <a:sym typeface="Montserrat"/>
              </a:rPr>
              <a:t> es una </a:t>
            </a:r>
            <a:r>
              <a:rPr b="1" lang="es" sz="1400">
                <a:latin typeface="Montserrat"/>
                <a:ea typeface="Montserrat"/>
                <a:cs typeface="Montserrat"/>
                <a:sym typeface="Montserrat"/>
              </a:rPr>
              <a:t>distribución</a:t>
            </a:r>
            <a:r>
              <a:rPr b="1" lang="es" sz="1400">
                <a:latin typeface="Montserrat"/>
                <a:ea typeface="Montserrat"/>
                <a:cs typeface="Montserrat"/>
                <a:sym typeface="Montserrat"/>
              </a:rPr>
              <a:t> continua relacionada a Poisson</a:t>
            </a:r>
            <a:endParaRPr b="1" sz="1400">
              <a:latin typeface="Montserrat"/>
              <a:ea typeface="Montserrat"/>
              <a:cs typeface="Montserrat"/>
              <a:sym typeface="Montserrat"/>
            </a:endParaRPr>
          </a:p>
          <a:p>
            <a:pPr indent="0" lvl="0" marL="0" rtl="0" algn="l">
              <a:spcBef>
                <a:spcPts val="1200"/>
              </a:spcBef>
              <a:spcAft>
                <a:spcPts val="0"/>
              </a:spcAft>
              <a:buNone/>
            </a:pPr>
            <a:r>
              <a:rPr b="1" lang="es" sz="1400">
                <a:latin typeface="Montserrat"/>
                <a:ea typeface="Montserrat"/>
                <a:cs typeface="Montserrat"/>
                <a:sym typeface="Montserrat"/>
              </a:rPr>
              <a:t>	Poisson: ¿cuantos eventos viste en una ventana de tiempo?</a:t>
            </a:r>
            <a:endParaRPr b="1" sz="1400">
              <a:latin typeface="Montserrat"/>
              <a:ea typeface="Montserrat"/>
              <a:cs typeface="Montserrat"/>
              <a:sym typeface="Montserrat"/>
            </a:endParaRPr>
          </a:p>
          <a:p>
            <a:pPr indent="0" lvl="0" marL="0" rtl="0" algn="l">
              <a:spcBef>
                <a:spcPts val="1200"/>
              </a:spcBef>
              <a:spcAft>
                <a:spcPts val="0"/>
              </a:spcAft>
              <a:buNone/>
            </a:pPr>
            <a:r>
              <a:rPr b="1" lang="es" sz="1400">
                <a:latin typeface="Montserrat"/>
                <a:ea typeface="Montserrat"/>
                <a:cs typeface="Montserrat"/>
                <a:sym typeface="Montserrat"/>
              </a:rPr>
              <a:t>	</a:t>
            </a:r>
            <a:r>
              <a:rPr b="1" lang="es" sz="1400">
                <a:latin typeface="Montserrat"/>
                <a:ea typeface="Montserrat"/>
                <a:cs typeface="Montserrat"/>
                <a:sym typeface="Montserrat"/>
              </a:rPr>
              <a:t>Exponencial</a:t>
            </a:r>
            <a:r>
              <a:rPr b="1" lang="es" sz="1400">
                <a:latin typeface="Montserrat"/>
                <a:ea typeface="Montserrat"/>
                <a:cs typeface="Montserrat"/>
                <a:sym typeface="Montserrat"/>
              </a:rPr>
              <a:t>: ¿cuanto tiempo </a:t>
            </a:r>
            <a:r>
              <a:rPr b="1" lang="es" sz="1400">
                <a:latin typeface="Montserrat"/>
                <a:ea typeface="Montserrat"/>
                <a:cs typeface="Montserrat"/>
                <a:sym typeface="Montserrat"/>
              </a:rPr>
              <a:t>tardara</a:t>
            </a:r>
            <a:r>
              <a:rPr b="1" lang="es" sz="1400">
                <a:latin typeface="Montserrat"/>
                <a:ea typeface="Montserrat"/>
                <a:cs typeface="Montserrat"/>
                <a:sym typeface="Montserrat"/>
              </a:rPr>
              <a:t> en que se observe el primer evento?</a:t>
            </a:r>
            <a:endParaRPr b="1" sz="1400">
              <a:latin typeface="Montserrat"/>
              <a:ea typeface="Montserrat"/>
              <a:cs typeface="Montserrat"/>
              <a:sym typeface="Montserrat"/>
            </a:endParaRPr>
          </a:p>
          <a:p>
            <a:pPr indent="0" lvl="0" marL="0" rtl="0" algn="l">
              <a:spcBef>
                <a:spcPts val="1200"/>
              </a:spcBef>
              <a:spcAft>
                <a:spcPts val="0"/>
              </a:spcAft>
              <a:buNone/>
            </a:pPr>
            <a:r>
              <a:t/>
            </a:r>
            <a:endParaRPr b="1" sz="1400">
              <a:latin typeface="Montserrat"/>
              <a:ea typeface="Montserrat"/>
              <a:cs typeface="Montserrat"/>
              <a:sym typeface="Montserrat"/>
            </a:endParaRPr>
          </a:p>
          <a:p>
            <a:pPr indent="0" lvl="0" marL="0" rtl="0" algn="l">
              <a:spcBef>
                <a:spcPts val="1200"/>
              </a:spcBef>
              <a:spcAft>
                <a:spcPts val="0"/>
              </a:spcAft>
              <a:buNone/>
            </a:pPr>
            <a:r>
              <a:t/>
            </a:r>
            <a:endParaRPr b="1" sz="1400">
              <a:latin typeface="Montserrat"/>
              <a:ea typeface="Montserrat"/>
              <a:cs typeface="Montserrat"/>
              <a:sym typeface="Montserrat"/>
            </a:endParaRPr>
          </a:p>
          <a:p>
            <a:pPr indent="0" lvl="0" marL="0" rtl="0" algn="l">
              <a:spcBef>
                <a:spcPts val="1200"/>
              </a:spcBef>
              <a:spcAft>
                <a:spcPts val="0"/>
              </a:spcAft>
              <a:buNone/>
            </a:pPr>
            <a:r>
              <a:t/>
            </a:r>
            <a:endParaRPr b="1" sz="1400">
              <a:latin typeface="Montserrat"/>
              <a:ea typeface="Montserrat"/>
              <a:cs typeface="Montserrat"/>
              <a:sym typeface="Montserrat"/>
            </a:endParaRPr>
          </a:p>
          <a:p>
            <a:pPr indent="0" lvl="0" marL="0" rtl="0" algn="l">
              <a:spcBef>
                <a:spcPts val="1200"/>
              </a:spcBef>
              <a:spcAft>
                <a:spcPts val="0"/>
              </a:spcAft>
              <a:buNone/>
            </a:pPr>
            <a:r>
              <a:rPr b="1" lang="es" sz="1400">
                <a:latin typeface="Montserrat"/>
                <a:ea typeface="Montserrat"/>
                <a:cs typeface="Montserrat"/>
                <a:sym typeface="Montserrat"/>
              </a:rPr>
              <a:t>Donde:</a:t>
            </a:r>
            <a:endParaRPr b="1" sz="1400">
              <a:latin typeface="Montserrat"/>
              <a:ea typeface="Montserrat"/>
              <a:cs typeface="Montserrat"/>
              <a:sym typeface="Montserrat"/>
            </a:endParaRPr>
          </a:p>
          <a:p>
            <a:pPr indent="0" lvl="0" marL="0" rtl="0" algn="l">
              <a:spcBef>
                <a:spcPts val="1200"/>
              </a:spcBef>
              <a:spcAft>
                <a:spcPts val="0"/>
              </a:spcAft>
              <a:buNone/>
            </a:pPr>
            <a:r>
              <a:rPr b="1" lang="es" sz="1400">
                <a:latin typeface="Montserrat"/>
                <a:ea typeface="Montserrat"/>
                <a:cs typeface="Montserrat"/>
                <a:sym typeface="Montserrat"/>
              </a:rPr>
              <a:t>	= es el promedio entre los eventos</a:t>
            </a:r>
            <a:endParaRPr b="1" sz="1400">
              <a:latin typeface="Montserrat"/>
              <a:ea typeface="Montserrat"/>
              <a:cs typeface="Montserrat"/>
              <a:sym typeface="Montserrat"/>
            </a:endParaRPr>
          </a:p>
          <a:p>
            <a:pPr indent="0" lvl="0" marL="0" rtl="0" algn="l">
              <a:spcBef>
                <a:spcPts val="1200"/>
              </a:spcBef>
              <a:spcAft>
                <a:spcPts val="1200"/>
              </a:spcAft>
              <a:buNone/>
            </a:pPr>
            <a:r>
              <a:t/>
            </a:r>
            <a:endParaRPr b="1" sz="1400">
              <a:latin typeface="Montserrat"/>
              <a:ea typeface="Montserrat"/>
              <a:cs typeface="Montserrat"/>
              <a:sym typeface="Montserrat"/>
            </a:endParaRPr>
          </a:p>
        </p:txBody>
      </p:sp>
      <p:pic>
        <p:nvPicPr>
          <p:cNvPr id="427" name="Google Shape;427;p50"/>
          <p:cNvPicPr preferRelativeResize="0"/>
          <p:nvPr/>
        </p:nvPicPr>
        <p:blipFill>
          <a:blip r:embed="rId3">
            <a:alphaModFix/>
          </a:blip>
          <a:stretch>
            <a:fillRect/>
          </a:stretch>
        </p:blipFill>
        <p:spPr>
          <a:xfrm>
            <a:off x="1666246" y="2515075"/>
            <a:ext cx="5308156" cy="914100"/>
          </a:xfrm>
          <a:prstGeom prst="rect">
            <a:avLst/>
          </a:prstGeom>
          <a:noFill/>
          <a:ln>
            <a:noFill/>
          </a:ln>
        </p:spPr>
      </p:pic>
      <p:pic>
        <p:nvPicPr>
          <p:cNvPr id="428" name="Google Shape;428;p50"/>
          <p:cNvPicPr preferRelativeResize="0"/>
          <p:nvPr/>
        </p:nvPicPr>
        <p:blipFill>
          <a:blip r:embed="rId4">
            <a:alphaModFix/>
          </a:blip>
          <a:stretch>
            <a:fillRect/>
          </a:stretch>
        </p:blipFill>
        <p:spPr>
          <a:xfrm>
            <a:off x="1489075" y="3738131"/>
            <a:ext cx="262725" cy="358844"/>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 name="Shape 432"/>
        <p:cNvGrpSpPr/>
        <p:nvPr/>
      </p:nvGrpSpPr>
      <p:grpSpPr>
        <a:xfrm>
          <a:off x="0" y="0"/>
          <a:ext cx="0" cy="0"/>
          <a:chOff x="0" y="0"/>
          <a:chExt cx="0" cy="0"/>
        </a:xfrm>
      </p:grpSpPr>
      <p:sp>
        <p:nvSpPr>
          <p:cNvPr id="433" name="Google Shape;433;p51"/>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lnSpc>
                <a:spcPct val="50000"/>
              </a:lnSpc>
              <a:spcBef>
                <a:spcPts val="0"/>
              </a:spcBef>
              <a:spcAft>
                <a:spcPts val="1200"/>
              </a:spcAft>
              <a:buNone/>
            </a:pPr>
            <a:r>
              <a:rPr b="1" lang="es" sz="2500">
                <a:latin typeface="Lato"/>
                <a:ea typeface="Lato"/>
                <a:cs typeface="Lato"/>
                <a:sym typeface="Lato"/>
              </a:rPr>
              <a:t>Distribución Exponencial</a:t>
            </a:r>
            <a:endParaRPr/>
          </a:p>
        </p:txBody>
      </p:sp>
      <p:sp>
        <p:nvSpPr>
          <p:cNvPr id="434" name="Google Shape;434;p51"/>
          <p:cNvSpPr txBox="1"/>
          <p:nvPr>
            <p:ph idx="1" type="body"/>
          </p:nvPr>
        </p:nvSpPr>
        <p:spPr>
          <a:xfrm>
            <a:off x="1297500" y="1567550"/>
            <a:ext cx="73854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s" sz="1400">
                <a:latin typeface="Montserrat"/>
                <a:ea typeface="Montserrat"/>
                <a:cs typeface="Montserrat"/>
                <a:sym typeface="Montserrat"/>
              </a:rPr>
              <a:t>Es </a:t>
            </a:r>
            <a:r>
              <a:rPr b="1" lang="es" sz="1400">
                <a:latin typeface="Montserrat"/>
                <a:ea typeface="Montserrat"/>
                <a:cs typeface="Montserrat"/>
                <a:sym typeface="Montserrat"/>
              </a:rPr>
              <a:t>común</a:t>
            </a:r>
            <a:r>
              <a:rPr b="1" lang="es" sz="1400">
                <a:latin typeface="Montserrat"/>
                <a:ea typeface="Montserrat"/>
                <a:cs typeface="Montserrat"/>
                <a:sym typeface="Montserrat"/>
              </a:rPr>
              <a:t> parametrizar el rate promedio      en el que un evento ocurre:</a:t>
            </a:r>
            <a:endParaRPr b="1" sz="1400">
              <a:latin typeface="Montserrat"/>
              <a:ea typeface="Montserrat"/>
              <a:cs typeface="Montserrat"/>
              <a:sym typeface="Montserrat"/>
            </a:endParaRPr>
          </a:p>
          <a:p>
            <a:pPr indent="0" lvl="0" marL="0" rtl="0" algn="l">
              <a:spcBef>
                <a:spcPts val="1200"/>
              </a:spcBef>
              <a:spcAft>
                <a:spcPts val="0"/>
              </a:spcAft>
              <a:buNone/>
            </a:pPr>
            <a:r>
              <a:t/>
            </a:r>
            <a:endParaRPr b="1" sz="1400">
              <a:latin typeface="Montserrat"/>
              <a:ea typeface="Montserrat"/>
              <a:cs typeface="Montserrat"/>
              <a:sym typeface="Montserrat"/>
            </a:endParaRPr>
          </a:p>
          <a:p>
            <a:pPr indent="0" lvl="0" marL="0" rtl="0" algn="l">
              <a:spcBef>
                <a:spcPts val="1200"/>
              </a:spcBef>
              <a:spcAft>
                <a:spcPts val="0"/>
              </a:spcAft>
              <a:buNone/>
            </a:pPr>
            <a:r>
              <a:t/>
            </a:r>
            <a:endParaRPr b="1" sz="1400">
              <a:latin typeface="Montserrat"/>
              <a:ea typeface="Montserrat"/>
              <a:cs typeface="Montserrat"/>
              <a:sym typeface="Montserrat"/>
            </a:endParaRPr>
          </a:p>
          <a:p>
            <a:pPr indent="0" lvl="0" marL="0" rtl="0" algn="l">
              <a:spcBef>
                <a:spcPts val="1200"/>
              </a:spcBef>
              <a:spcAft>
                <a:spcPts val="0"/>
              </a:spcAft>
              <a:buNone/>
            </a:pPr>
            <a:r>
              <a:t/>
            </a:r>
            <a:endParaRPr b="1" sz="1400">
              <a:latin typeface="Montserrat"/>
              <a:ea typeface="Montserrat"/>
              <a:cs typeface="Montserrat"/>
              <a:sym typeface="Montserrat"/>
            </a:endParaRPr>
          </a:p>
          <a:p>
            <a:pPr indent="0" lvl="0" marL="0" rtl="0" algn="l">
              <a:spcBef>
                <a:spcPts val="1200"/>
              </a:spcBef>
              <a:spcAft>
                <a:spcPts val="1200"/>
              </a:spcAft>
              <a:buNone/>
            </a:pPr>
            <a:r>
              <a:t/>
            </a:r>
            <a:endParaRPr b="1" sz="1400">
              <a:latin typeface="Montserrat"/>
              <a:ea typeface="Montserrat"/>
              <a:cs typeface="Montserrat"/>
              <a:sym typeface="Montserrat"/>
            </a:endParaRPr>
          </a:p>
        </p:txBody>
      </p:sp>
      <p:pic>
        <p:nvPicPr>
          <p:cNvPr id="435" name="Google Shape;435;p51"/>
          <p:cNvPicPr preferRelativeResize="0"/>
          <p:nvPr/>
        </p:nvPicPr>
        <p:blipFill>
          <a:blip r:embed="rId3">
            <a:alphaModFix/>
          </a:blip>
          <a:stretch>
            <a:fillRect/>
          </a:stretch>
        </p:blipFill>
        <p:spPr>
          <a:xfrm>
            <a:off x="1244775" y="2711950"/>
            <a:ext cx="7144350" cy="1184700"/>
          </a:xfrm>
          <a:prstGeom prst="rect">
            <a:avLst/>
          </a:prstGeom>
          <a:noFill/>
          <a:ln>
            <a:noFill/>
          </a:ln>
        </p:spPr>
      </p:pic>
      <p:pic>
        <p:nvPicPr>
          <p:cNvPr id="436" name="Google Shape;436;p51"/>
          <p:cNvPicPr preferRelativeResize="0"/>
          <p:nvPr/>
        </p:nvPicPr>
        <p:blipFill>
          <a:blip r:embed="rId4">
            <a:alphaModFix/>
          </a:blip>
          <a:stretch>
            <a:fillRect/>
          </a:stretch>
        </p:blipFill>
        <p:spPr>
          <a:xfrm>
            <a:off x="5188975" y="1620225"/>
            <a:ext cx="232550" cy="3204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1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lnSpc>
                <a:spcPct val="50000"/>
              </a:lnSpc>
              <a:spcBef>
                <a:spcPts val="0"/>
              </a:spcBef>
              <a:spcAft>
                <a:spcPts val="1200"/>
              </a:spcAft>
              <a:buNone/>
            </a:pPr>
            <a:r>
              <a:rPr b="1" lang="es" sz="2500">
                <a:latin typeface="Lato"/>
                <a:ea typeface="Lato"/>
                <a:cs typeface="Lato"/>
                <a:sym typeface="Lato"/>
              </a:rPr>
              <a:t>Objetivos:  </a:t>
            </a:r>
            <a:endParaRPr/>
          </a:p>
        </p:txBody>
      </p:sp>
      <p:sp>
        <p:nvSpPr>
          <p:cNvPr id="175" name="Google Shape;175;p16"/>
          <p:cNvSpPr txBox="1"/>
          <p:nvPr>
            <p:ph idx="1" type="body"/>
          </p:nvPr>
        </p:nvSpPr>
        <p:spPr>
          <a:xfrm>
            <a:off x="2951375" y="1567550"/>
            <a:ext cx="57315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s" sz="1400">
                <a:latin typeface="Montserrat"/>
                <a:ea typeface="Montserrat"/>
                <a:cs typeface="Montserrat"/>
                <a:sym typeface="Montserrat"/>
              </a:rPr>
              <a:t>1.- Saber la diferencia entre variables continuas y discretas</a:t>
            </a:r>
            <a:endParaRPr b="1" sz="1400">
              <a:latin typeface="Montserrat"/>
              <a:ea typeface="Montserrat"/>
              <a:cs typeface="Montserrat"/>
              <a:sym typeface="Montserrat"/>
            </a:endParaRPr>
          </a:p>
          <a:p>
            <a:pPr indent="0" lvl="0" marL="0" rtl="0" algn="l">
              <a:spcBef>
                <a:spcPts val="1200"/>
              </a:spcBef>
              <a:spcAft>
                <a:spcPts val="0"/>
              </a:spcAft>
              <a:buNone/>
            </a:pPr>
            <a:r>
              <a:rPr b="1" lang="es" sz="1400">
                <a:latin typeface="Montserrat"/>
                <a:ea typeface="Montserrat"/>
                <a:cs typeface="Montserrat"/>
                <a:sym typeface="Montserrat"/>
              </a:rPr>
              <a:t>2.- Conocer la </a:t>
            </a:r>
            <a:r>
              <a:rPr b="1" lang="es" sz="1400">
                <a:latin typeface="Montserrat"/>
                <a:ea typeface="Montserrat"/>
                <a:cs typeface="Montserrat"/>
                <a:sym typeface="Montserrat"/>
              </a:rPr>
              <a:t>relación</a:t>
            </a:r>
            <a:r>
              <a:rPr b="1" lang="es" sz="1400">
                <a:latin typeface="Montserrat"/>
                <a:ea typeface="Montserrat"/>
                <a:cs typeface="Montserrat"/>
                <a:sym typeface="Montserrat"/>
              </a:rPr>
              <a:t> entre funciones de </a:t>
            </a:r>
            <a:r>
              <a:rPr b="1" lang="es" sz="1400">
                <a:latin typeface="Montserrat"/>
                <a:ea typeface="Montserrat"/>
                <a:cs typeface="Montserrat"/>
                <a:sym typeface="Montserrat"/>
              </a:rPr>
              <a:t>distribución</a:t>
            </a:r>
            <a:endParaRPr b="1" sz="1400">
              <a:latin typeface="Montserrat"/>
              <a:ea typeface="Montserrat"/>
              <a:cs typeface="Montserrat"/>
              <a:sym typeface="Montserrat"/>
            </a:endParaRPr>
          </a:p>
          <a:p>
            <a:pPr indent="0" lvl="0" marL="0" rtl="0" algn="l">
              <a:spcBef>
                <a:spcPts val="1200"/>
              </a:spcBef>
              <a:spcAft>
                <a:spcPts val="0"/>
              </a:spcAft>
              <a:buNone/>
            </a:pPr>
            <a:r>
              <a:rPr b="1" lang="es" sz="1400">
                <a:latin typeface="Montserrat"/>
                <a:ea typeface="Montserrat"/>
                <a:cs typeface="Montserrat"/>
                <a:sym typeface="Montserrat"/>
              </a:rPr>
              <a:t>     Point mass function (PMF), Point density function (PDF)</a:t>
            </a:r>
            <a:endParaRPr b="1" sz="1400">
              <a:latin typeface="Montserrat"/>
              <a:ea typeface="Montserrat"/>
              <a:cs typeface="Montserrat"/>
              <a:sym typeface="Montserrat"/>
            </a:endParaRPr>
          </a:p>
          <a:p>
            <a:pPr indent="0" lvl="0" marL="0" rtl="0" algn="l">
              <a:spcBef>
                <a:spcPts val="1200"/>
              </a:spcBef>
              <a:spcAft>
                <a:spcPts val="0"/>
              </a:spcAft>
              <a:buNone/>
            </a:pPr>
            <a:r>
              <a:rPr b="1" lang="es" sz="1400">
                <a:latin typeface="Montserrat"/>
                <a:ea typeface="Montserrat"/>
                <a:cs typeface="Montserrat"/>
                <a:sym typeface="Montserrat"/>
              </a:rPr>
              <a:t>     Cumulative distribution function (CDF)</a:t>
            </a:r>
            <a:endParaRPr b="1" sz="1400">
              <a:latin typeface="Montserrat"/>
              <a:ea typeface="Montserrat"/>
              <a:cs typeface="Montserrat"/>
              <a:sym typeface="Montserrat"/>
            </a:endParaRPr>
          </a:p>
          <a:p>
            <a:pPr indent="0" lvl="0" marL="0" rtl="0" algn="l">
              <a:spcBef>
                <a:spcPts val="1200"/>
              </a:spcBef>
              <a:spcAft>
                <a:spcPts val="0"/>
              </a:spcAft>
              <a:buNone/>
            </a:pPr>
            <a:r>
              <a:rPr b="1" lang="es" sz="1400">
                <a:latin typeface="Montserrat"/>
                <a:ea typeface="Montserrat"/>
                <a:cs typeface="Montserrat"/>
                <a:sym typeface="Montserrat"/>
              </a:rPr>
              <a:t>3.- Describir distribuciones comunes del mundo real</a:t>
            </a:r>
            <a:endParaRPr b="1" sz="1400">
              <a:latin typeface="Montserrat"/>
              <a:ea typeface="Montserrat"/>
              <a:cs typeface="Montserrat"/>
              <a:sym typeface="Montserrat"/>
            </a:endParaRPr>
          </a:p>
          <a:p>
            <a:pPr indent="0" lvl="0" marL="0" rtl="0" algn="l">
              <a:spcBef>
                <a:spcPts val="1200"/>
              </a:spcBef>
              <a:spcAft>
                <a:spcPts val="0"/>
              </a:spcAft>
              <a:buNone/>
            </a:pPr>
            <a:r>
              <a:rPr b="1" lang="es" sz="1400">
                <a:latin typeface="Montserrat"/>
                <a:ea typeface="Montserrat"/>
                <a:cs typeface="Montserrat"/>
                <a:sym typeface="Montserrat"/>
              </a:rPr>
              <a:t>4.- Calcular la probabilidad de un evento con scipy.stats</a:t>
            </a:r>
            <a:endParaRPr b="1" sz="1400">
              <a:latin typeface="Montserrat"/>
              <a:ea typeface="Montserrat"/>
              <a:cs typeface="Montserrat"/>
              <a:sym typeface="Montserrat"/>
            </a:endParaRPr>
          </a:p>
          <a:p>
            <a:pPr indent="0" lvl="0" marL="0" rtl="0" algn="l">
              <a:spcBef>
                <a:spcPts val="1200"/>
              </a:spcBef>
              <a:spcAft>
                <a:spcPts val="1200"/>
              </a:spcAft>
              <a:buNone/>
            </a:pPr>
            <a:r>
              <a:t/>
            </a:r>
            <a:endParaRPr/>
          </a:p>
        </p:txBody>
      </p:sp>
      <p:pic>
        <p:nvPicPr>
          <p:cNvPr id="176" name="Google Shape;176;p16"/>
          <p:cNvPicPr preferRelativeResize="0"/>
          <p:nvPr/>
        </p:nvPicPr>
        <p:blipFill>
          <a:blip r:embed="rId3">
            <a:alphaModFix/>
          </a:blip>
          <a:stretch>
            <a:fillRect/>
          </a:stretch>
        </p:blipFill>
        <p:spPr>
          <a:xfrm>
            <a:off x="1297500" y="2261650"/>
            <a:ext cx="1234801" cy="1234799"/>
          </a:xfrm>
          <a:prstGeom prst="rect">
            <a:avLst/>
          </a:prstGeom>
          <a:noFill/>
          <a:ln>
            <a:noFill/>
          </a:ln>
        </p:spPr>
      </p:pic>
      <p:pic>
        <p:nvPicPr>
          <p:cNvPr id="177" name="Google Shape;177;p16"/>
          <p:cNvPicPr preferRelativeResize="0"/>
          <p:nvPr/>
        </p:nvPicPr>
        <p:blipFill>
          <a:blip r:embed="rId4">
            <a:alphaModFix/>
          </a:blip>
          <a:stretch>
            <a:fillRect/>
          </a:stretch>
        </p:blipFill>
        <p:spPr>
          <a:xfrm>
            <a:off x="6349800" y="294400"/>
            <a:ext cx="1573976" cy="78697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sp>
        <p:nvSpPr>
          <p:cNvPr id="441" name="Google Shape;441;p52"/>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lnSpc>
                <a:spcPct val="50000"/>
              </a:lnSpc>
              <a:spcBef>
                <a:spcPts val="0"/>
              </a:spcBef>
              <a:spcAft>
                <a:spcPts val="1200"/>
              </a:spcAft>
              <a:buNone/>
            </a:pPr>
            <a:r>
              <a:rPr b="1" lang="es" sz="2500">
                <a:latin typeface="Lato"/>
                <a:ea typeface="Lato"/>
                <a:cs typeface="Lato"/>
                <a:sym typeface="Lato"/>
              </a:rPr>
              <a:t>Distribución Exponencial</a:t>
            </a:r>
            <a:endParaRPr/>
          </a:p>
        </p:txBody>
      </p:sp>
      <p:sp>
        <p:nvSpPr>
          <p:cNvPr id="442" name="Google Shape;442;p52"/>
          <p:cNvSpPr txBox="1"/>
          <p:nvPr>
            <p:ph idx="1" type="body"/>
          </p:nvPr>
        </p:nvSpPr>
        <p:spPr>
          <a:xfrm>
            <a:off x="1297500" y="1567550"/>
            <a:ext cx="73854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s" sz="1400">
                <a:latin typeface="Montserrat"/>
                <a:ea typeface="Montserrat"/>
                <a:cs typeface="Montserrat"/>
                <a:sym typeface="Montserrat"/>
              </a:rPr>
              <a:t>Unos estudiantes llegan a un restaurant-bar local en un ratio promedio de 1 estudiante cada 10 minutos. ¿Cual es la probabilidad de que el siguiente estudiante llegue en 5 minutos?</a:t>
            </a:r>
            <a:endParaRPr b="1" sz="1400">
              <a:latin typeface="Montserrat"/>
              <a:ea typeface="Montserrat"/>
              <a:cs typeface="Montserrat"/>
              <a:sym typeface="Montserrat"/>
            </a:endParaRPr>
          </a:p>
          <a:p>
            <a:pPr indent="0" lvl="0" marL="0" rtl="0" algn="l">
              <a:spcBef>
                <a:spcPts val="1200"/>
              </a:spcBef>
              <a:spcAft>
                <a:spcPts val="0"/>
              </a:spcAft>
              <a:buNone/>
            </a:pPr>
            <a:r>
              <a:t/>
            </a:r>
            <a:endParaRPr b="1" sz="1400">
              <a:latin typeface="Montserrat"/>
              <a:ea typeface="Montserrat"/>
              <a:cs typeface="Montserrat"/>
              <a:sym typeface="Montserrat"/>
            </a:endParaRPr>
          </a:p>
          <a:p>
            <a:pPr indent="0" lvl="0" marL="0" rtl="0" algn="l">
              <a:spcBef>
                <a:spcPts val="1200"/>
              </a:spcBef>
              <a:spcAft>
                <a:spcPts val="0"/>
              </a:spcAft>
              <a:buNone/>
            </a:pPr>
            <a:r>
              <a:t/>
            </a:r>
            <a:endParaRPr b="1" sz="1400">
              <a:latin typeface="Montserrat"/>
              <a:ea typeface="Montserrat"/>
              <a:cs typeface="Montserrat"/>
              <a:sym typeface="Montserrat"/>
            </a:endParaRPr>
          </a:p>
          <a:p>
            <a:pPr indent="0" lvl="0" marL="0" rtl="0" algn="l">
              <a:spcBef>
                <a:spcPts val="1200"/>
              </a:spcBef>
              <a:spcAft>
                <a:spcPts val="0"/>
              </a:spcAft>
              <a:buNone/>
            </a:pPr>
            <a:r>
              <a:t/>
            </a:r>
            <a:endParaRPr b="1" sz="1400">
              <a:latin typeface="Montserrat"/>
              <a:ea typeface="Montserrat"/>
              <a:cs typeface="Montserrat"/>
              <a:sym typeface="Montserrat"/>
            </a:endParaRPr>
          </a:p>
          <a:p>
            <a:pPr indent="0" lvl="0" marL="0" rtl="0" algn="l">
              <a:spcBef>
                <a:spcPts val="1200"/>
              </a:spcBef>
              <a:spcAft>
                <a:spcPts val="1200"/>
              </a:spcAft>
              <a:buNone/>
            </a:pPr>
            <a:r>
              <a:t/>
            </a:r>
            <a:endParaRPr b="1" sz="1400">
              <a:latin typeface="Montserrat"/>
              <a:ea typeface="Montserrat"/>
              <a:cs typeface="Montserrat"/>
              <a:sym typeface="Montserrat"/>
            </a:endParaRPr>
          </a:p>
        </p:txBody>
      </p:sp>
      <p:pic>
        <p:nvPicPr>
          <p:cNvPr id="443" name="Google Shape;443;p52"/>
          <p:cNvPicPr preferRelativeResize="0"/>
          <p:nvPr/>
        </p:nvPicPr>
        <p:blipFill>
          <a:blip r:embed="rId3">
            <a:alphaModFix/>
          </a:blip>
          <a:stretch>
            <a:fillRect/>
          </a:stretch>
        </p:blipFill>
        <p:spPr>
          <a:xfrm>
            <a:off x="1404450" y="2905000"/>
            <a:ext cx="6423099" cy="140395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sp>
        <p:nvSpPr>
          <p:cNvPr id="448" name="Google Shape;448;p53"/>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lnSpc>
                <a:spcPct val="50000"/>
              </a:lnSpc>
              <a:spcBef>
                <a:spcPts val="0"/>
              </a:spcBef>
              <a:spcAft>
                <a:spcPts val="1200"/>
              </a:spcAft>
              <a:buNone/>
            </a:pPr>
            <a:r>
              <a:rPr b="1" lang="es" sz="2500">
                <a:latin typeface="Lato"/>
                <a:ea typeface="Lato"/>
                <a:cs typeface="Lato"/>
                <a:sym typeface="Lato"/>
              </a:rPr>
              <a:t>Distribución </a:t>
            </a:r>
            <a:r>
              <a:rPr b="1" lang="es" sz="2500">
                <a:latin typeface="Lato"/>
                <a:ea typeface="Lato"/>
                <a:cs typeface="Lato"/>
                <a:sym typeface="Lato"/>
              </a:rPr>
              <a:t>Exponencial</a:t>
            </a:r>
            <a:endParaRPr b="1" sz="2500">
              <a:latin typeface="Lato"/>
              <a:ea typeface="Lato"/>
              <a:cs typeface="Lato"/>
              <a:sym typeface="Lato"/>
            </a:endParaRPr>
          </a:p>
        </p:txBody>
      </p:sp>
      <p:pic>
        <p:nvPicPr>
          <p:cNvPr id="449" name="Google Shape;449;p53"/>
          <p:cNvPicPr preferRelativeResize="0"/>
          <p:nvPr/>
        </p:nvPicPr>
        <p:blipFill>
          <a:blip r:embed="rId3">
            <a:alphaModFix/>
          </a:blip>
          <a:stretch>
            <a:fillRect/>
          </a:stretch>
        </p:blipFill>
        <p:spPr>
          <a:xfrm>
            <a:off x="1297500" y="1203600"/>
            <a:ext cx="7412207" cy="353085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 name="Shape 453"/>
        <p:cNvGrpSpPr/>
        <p:nvPr/>
      </p:nvGrpSpPr>
      <p:grpSpPr>
        <a:xfrm>
          <a:off x="0" y="0"/>
          <a:ext cx="0" cy="0"/>
          <a:chOff x="0" y="0"/>
          <a:chExt cx="0" cy="0"/>
        </a:xfrm>
      </p:grpSpPr>
      <p:sp>
        <p:nvSpPr>
          <p:cNvPr id="454" name="Google Shape;454;p5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lnSpc>
                <a:spcPct val="50000"/>
              </a:lnSpc>
              <a:spcBef>
                <a:spcPts val="0"/>
              </a:spcBef>
              <a:spcAft>
                <a:spcPts val="1200"/>
              </a:spcAft>
              <a:buNone/>
            </a:pPr>
            <a:r>
              <a:rPr b="1" lang="es" sz="2500">
                <a:latin typeface="Lato"/>
                <a:ea typeface="Lato"/>
                <a:cs typeface="Lato"/>
                <a:sym typeface="Lato"/>
              </a:rPr>
              <a:t>Check up de entendimiento</a:t>
            </a:r>
            <a:endParaRPr/>
          </a:p>
        </p:txBody>
      </p:sp>
      <p:sp>
        <p:nvSpPr>
          <p:cNvPr id="455" name="Google Shape;455;p54"/>
          <p:cNvSpPr txBox="1"/>
          <p:nvPr>
            <p:ph idx="1" type="body"/>
          </p:nvPr>
        </p:nvSpPr>
        <p:spPr>
          <a:xfrm>
            <a:off x="1297500" y="1567550"/>
            <a:ext cx="7385400" cy="2911200"/>
          </a:xfrm>
          <a:prstGeom prst="rect">
            <a:avLst/>
          </a:prstGeom>
        </p:spPr>
        <p:txBody>
          <a:bodyPr anchorCtr="0" anchor="t" bIns="91425" lIns="91425" spcFirstLastPara="1" rIns="91425" wrap="square" tIns="91425">
            <a:normAutofit fontScale="77500" lnSpcReduction="20000"/>
          </a:bodyPr>
          <a:lstStyle/>
          <a:p>
            <a:pPr indent="0" lvl="0" marL="0" rtl="0" algn="l">
              <a:spcBef>
                <a:spcPts val="0"/>
              </a:spcBef>
              <a:spcAft>
                <a:spcPts val="0"/>
              </a:spcAft>
              <a:buNone/>
            </a:pPr>
            <a:r>
              <a:rPr b="1" lang="es" sz="1400">
                <a:latin typeface="Montserrat"/>
                <a:ea typeface="Montserrat"/>
                <a:cs typeface="Montserrat"/>
                <a:sym typeface="Montserrat"/>
              </a:rPr>
              <a:t>Para el final de esta session, ustedes </a:t>
            </a:r>
            <a:r>
              <a:rPr b="1" lang="es" sz="1400">
                <a:latin typeface="Montserrat"/>
                <a:ea typeface="Montserrat"/>
                <a:cs typeface="Montserrat"/>
                <a:sym typeface="Montserrat"/>
              </a:rPr>
              <a:t>podrán</a:t>
            </a:r>
            <a:r>
              <a:rPr b="1" lang="es" sz="1400">
                <a:latin typeface="Montserrat"/>
                <a:ea typeface="Montserrat"/>
                <a:cs typeface="Montserrat"/>
                <a:sym typeface="Montserrat"/>
              </a:rPr>
              <a:t>:</a:t>
            </a:r>
            <a:endParaRPr b="1" sz="1400">
              <a:latin typeface="Montserrat"/>
              <a:ea typeface="Montserrat"/>
              <a:cs typeface="Montserrat"/>
              <a:sym typeface="Montserrat"/>
            </a:endParaRPr>
          </a:p>
          <a:p>
            <a:pPr indent="0" lvl="0" marL="0" rtl="0" algn="l">
              <a:spcBef>
                <a:spcPts val="1200"/>
              </a:spcBef>
              <a:spcAft>
                <a:spcPts val="0"/>
              </a:spcAft>
              <a:buNone/>
            </a:pPr>
            <a:r>
              <a:rPr b="1" lang="es" sz="1400">
                <a:latin typeface="Montserrat"/>
                <a:ea typeface="Montserrat"/>
                <a:cs typeface="Montserrat"/>
                <a:sym typeface="Montserrat"/>
              </a:rPr>
              <a:t>	describir y proveer ejemplos del mundo real con distribuciones comunes</a:t>
            </a:r>
            <a:endParaRPr b="1" sz="1400">
              <a:latin typeface="Montserrat"/>
              <a:ea typeface="Montserrat"/>
              <a:cs typeface="Montserrat"/>
              <a:sym typeface="Montserrat"/>
            </a:endParaRPr>
          </a:p>
          <a:p>
            <a:pPr indent="0" lvl="0" marL="0" rtl="0" algn="l">
              <a:spcBef>
                <a:spcPts val="1200"/>
              </a:spcBef>
              <a:spcAft>
                <a:spcPts val="0"/>
              </a:spcAft>
              <a:buNone/>
            </a:pPr>
            <a:r>
              <a:t/>
            </a:r>
            <a:endParaRPr b="1" sz="1400">
              <a:latin typeface="Montserrat"/>
              <a:ea typeface="Montserrat"/>
              <a:cs typeface="Montserrat"/>
              <a:sym typeface="Montserrat"/>
            </a:endParaRPr>
          </a:p>
          <a:p>
            <a:pPr indent="0" lvl="0" marL="0" rtl="0" algn="l">
              <a:spcBef>
                <a:spcPts val="1200"/>
              </a:spcBef>
              <a:spcAft>
                <a:spcPts val="0"/>
              </a:spcAft>
              <a:buNone/>
            </a:pPr>
            <a:r>
              <a:rPr b="1" lang="es" sz="1400">
                <a:latin typeface="Montserrat"/>
                <a:ea typeface="Montserrat"/>
                <a:cs typeface="Montserrat"/>
                <a:sym typeface="Montserrat"/>
              </a:rPr>
              <a:t>Que </a:t>
            </a:r>
            <a:r>
              <a:rPr b="1" lang="es" sz="1400">
                <a:latin typeface="Montserrat"/>
                <a:ea typeface="Montserrat"/>
                <a:cs typeface="Montserrat"/>
                <a:sym typeface="Montserrat"/>
              </a:rPr>
              <a:t>distribución</a:t>
            </a:r>
            <a:r>
              <a:rPr b="1" lang="es" sz="1400">
                <a:latin typeface="Montserrat"/>
                <a:ea typeface="Montserrat"/>
                <a:cs typeface="Montserrat"/>
                <a:sym typeface="Montserrat"/>
              </a:rPr>
              <a:t> y </a:t>
            </a:r>
            <a:r>
              <a:rPr b="1" lang="es" sz="1400">
                <a:latin typeface="Montserrat"/>
                <a:ea typeface="Montserrat"/>
                <a:cs typeface="Montserrat"/>
                <a:sym typeface="Montserrat"/>
              </a:rPr>
              <a:t>función</a:t>
            </a:r>
            <a:r>
              <a:rPr b="1" lang="es" sz="1400">
                <a:latin typeface="Montserrat"/>
                <a:ea typeface="Montserrat"/>
                <a:cs typeface="Montserrat"/>
                <a:sym typeface="Montserrat"/>
              </a:rPr>
              <a:t> usarias para calcular las siguientes preguntas?</a:t>
            </a:r>
            <a:endParaRPr b="1" sz="1400">
              <a:latin typeface="Montserrat"/>
              <a:ea typeface="Montserrat"/>
              <a:cs typeface="Montserrat"/>
              <a:sym typeface="Montserrat"/>
            </a:endParaRPr>
          </a:p>
          <a:p>
            <a:pPr indent="0" lvl="0" marL="0" rtl="0" algn="l">
              <a:spcBef>
                <a:spcPts val="1200"/>
              </a:spcBef>
              <a:spcAft>
                <a:spcPts val="0"/>
              </a:spcAft>
              <a:buNone/>
            </a:pPr>
            <a:r>
              <a:rPr b="1" lang="es" sz="1400">
                <a:latin typeface="Montserrat"/>
                <a:ea typeface="Montserrat"/>
                <a:cs typeface="Montserrat"/>
                <a:sym typeface="Montserrat"/>
              </a:rPr>
              <a:t>	Observar 2 autobuses en la esquina cada 10 minutos</a:t>
            </a:r>
            <a:endParaRPr b="1" sz="1400">
              <a:latin typeface="Montserrat"/>
              <a:ea typeface="Montserrat"/>
              <a:cs typeface="Montserrat"/>
              <a:sym typeface="Montserrat"/>
            </a:endParaRPr>
          </a:p>
          <a:p>
            <a:pPr indent="0" lvl="0" marL="0" rtl="0" algn="l">
              <a:spcBef>
                <a:spcPts val="1200"/>
              </a:spcBef>
              <a:spcAft>
                <a:spcPts val="0"/>
              </a:spcAft>
              <a:buNone/>
            </a:pPr>
            <a:r>
              <a:rPr b="1" lang="es" sz="1400">
                <a:latin typeface="Montserrat"/>
                <a:ea typeface="Montserrat"/>
                <a:cs typeface="Montserrat"/>
                <a:sym typeface="Montserrat"/>
              </a:rPr>
              <a:t>	Observar el siguiente </a:t>
            </a:r>
            <a:r>
              <a:rPr b="1" lang="es" sz="1400">
                <a:latin typeface="Montserrat"/>
                <a:ea typeface="Montserrat"/>
                <a:cs typeface="Montserrat"/>
                <a:sym typeface="Montserrat"/>
              </a:rPr>
              <a:t>autobús</a:t>
            </a:r>
            <a:r>
              <a:rPr b="1" lang="es" sz="1400">
                <a:latin typeface="Montserrat"/>
                <a:ea typeface="Montserrat"/>
                <a:cs typeface="Montserrat"/>
                <a:sym typeface="Montserrat"/>
              </a:rPr>
              <a:t> en la esquina en los siguientes 10 minutos</a:t>
            </a:r>
            <a:endParaRPr b="1" sz="1400">
              <a:latin typeface="Montserrat"/>
              <a:ea typeface="Montserrat"/>
              <a:cs typeface="Montserrat"/>
              <a:sym typeface="Montserrat"/>
            </a:endParaRPr>
          </a:p>
          <a:p>
            <a:pPr indent="0" lvl="0" marL="0" rtl="0" algn="l">
              <a:spcBef>
                <a:spcPts val="1200"/>
              </a:spcBef>
              <a:spcAft>
                <a:spcPts val="0"/>
              </a:spcAft>
              <a:buNone/>
            </a:pPr>
            <a:r>
              <a:rPr b="1" lang="es" sz="1400">
                <a:latin typeface="Montserrat"/>
                <a:ea typeface="Montserrat"/>
                <a:cs typeface="Montserrat"/>
                <a:sym typeface="Montserrat"/>
              </a:rPr>
              <a:t>	Que caiga un 4 en un dado de 10 lados</a:t>
            </a:r>
            <a:endParaRPr b="1" sz="1400">
              <a:latin typeface="Montserrat"/>
              <a:ea typeface="Montserrat"/>
              <a:cs typeface="Montserrat"/>
              <a:sym typeface="Montserrat"/>
            </a:endParaRPr>
          </a:p>
          <a:p>
            <a:pPr indent="0" lvl="0" marL="0" rtl="0" algn="l">
              <a:spcBef>
                <a:spcPts val="1200"/>
              </a:spcBef>
              <a:spcAft>
                <a:spcPts val="0"/>
              </a:spcAft>
              <a:buNone/>
            </a:pPr>
            <a:r>
              <a:rPr b="1" lang="es" sz="1400">
                <a:latin typeface="Montserrat"/>
                <a:ea typeface="Montserrat"/>
                <a:cs typeface="Montserrat"/>
                <a:sym typeface="Montserrat"/>
              </a:rPr>
              <a:t>	Obtener 3 cartas negras cuando agarras 5 cartas de una baraja sin </a:t>
            </a:r>
            <a:r>
              <a:rPr b="1" lang="es" sz="1400">
                <a:latin typeface="Montserrat"/>
                <a:ea typeface="Montserrat"/>
                <a:cs typeface="Montserrat"/>
                <a:sym typeface="Montserrat"/>
              </a:rPr>
              <a:t>reemplazo</a:t>
            </a:r>
            <a:endParaRPr b="1" sz="1400">
              <a:latin typeface="Montserrat"/>
              <a:ea typeface="Montserrat"/>
              <a:cs typeface="Montserrat"/>
              <a:sym typeface="Montserrat"/>
            </a:endParaRPr>
          </a:p>
          <a:p>
            <a:pPr indent="0" lvl="0" marL="0" rtl="0" algn="l">
              <a:spcBef>
                <a:spcPts val="1200"/>
              </a:spcBef>
              <a:spcAft>
                <a:spcPts val="1200"/>
              </a:spcAft>
              <a:buNone/>
            </a:pPr>
            <a:r>
              <a:rPr b="1" lang="es" sz="1400">
                <a:latin typeface="Montserrat"/>
                <a:ea typeface="Montserrat"/>
                <a:cs typeface="Montserrat"/>
                <a:sym typeface="Montserrat"/>
              </a:rPr>
              <a:t>	Obtener 3 cartas negras cuando agarras 5 cartas de una baraja con </a:t>
            </a:r>
            <a:r>
              <a:rPr b="1" lang="es" sz="1400">
                <a:latin typeface="Montserrat"/>
                <a:ea typeface="Montserrat"/>
                <a:cs typeface="Montserrat"/>
                <a:sym typeface="Montserrat"/>
              </a:rPr>
              <a:t>reemplazo</a:t>
            </a:r>
            <a:endParaRPr b="1" sz="1400">
              <a:latin typeface="Montserrat"/>
              <a:ea typeface="Montserrat"/>
              <a:cs typeface="Montserrat"/>
              <a:sym typeface="Montserrat"/>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 name="Shape 459"/>
        <p:cNvGrpSpPr/>
        <p:nvPr/>
      </p:nvGrpSpPr>
      <p:grpSpPr>
        <a:xfrm>
          <a:off x="0" y="0"/>
          <a:ext cx="0" cy="0"/>
          <a:chOff x="0" y="0"/>
          <a:chExt cx="0" cy="0"/>
        </a:xfrm>
      </p:grpSpPr>
      <p:sp>
        <p:nvSpPr>
          <p:cNvPr id="460" name="Google Shape;460;p55"/>
          <p:cNvSpPr txBox="1"/>
          <p:nvPr>
            <p:ph type="title"/>
          </p:nvPr>
        </p:nvSpPr>
        <p:spPr>
          <a:xfrm>
            <a:off x="1800075" y="2297175"/>
            <a:ext cx="7038900" cy="914100"/>
          </a:xfrm>
          <a:prstGeom prst="rect">
            <a:avLst/>
          </a:prstGeom>
        </p:spPr>
        <p:txBody>
          <a:bodyPr anchorCtr="0" anchor="t" bIns="91425" lIns="91425" spcFirstLastPara="1" rIns="91425" wrap="square" tIns="91425">
            <a:normAutofit/>
          </a:bodyPr>
          <a:lstStyle/>
          <a:p>
            <a:pPr indent="0" lvl="0" marL="0" rtl="0" algn="l">
              <a:lnSpc>
                <a:spcPct val="50000"/>
              </a:lnSpc>
              <a:spcBef>
                <a:spcPts val="0"/>
              </a:spcBef>
              <a:spcAft>
                <a:spcPts val="1200"/>
              </a:spcAft>
              <a:buNone/>
            </a:pPr>
            <a:r>
              <a:rPr b="1" lang="es" sz="2500">
                <a:latin typeface="Lato"/>
                <a:ea typeface="Lato"/>
                <a:cs typeface="Lato"/>
                <a:sym typeface="Lato"/>
              </a:rPr>
              <a:t>Break de 10 minutos</a:t>
            </a:r>
            <a:endParaRPr/>
          </a:p>
        </p:txBody>
      </p:sp>
      <p:sp>
        <p:nvSpPr>
          <p:cNvPr id="461" name="Google Shape;461;p55"/>
          <p:cNvSpPr txBox="1"/>
          <p:nvPr>
            <p:ph idx="1" type="body"/>
          </p:nvPr>
        </p:nvSpPr>
        <p:spPr>
          <a:xfrm>
            <a:off x="1297500" y="1567550"/>
            <a:ext cx="73854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s"/>
              <a:t>                          </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 name="Shape 465"/>
        <p:cNvGrpSpPr/>
        <p:nvPr/>
      </p:nvGrpSpPr>
      <p:grpSpPr>
        <a:xfrm>
          <a:off x="0" y="0"/>
          <a:ext cx="0" cy="0"/>
          <a:chOff x="0" y="0"/>
          <a:chExt cx="0" cy="0"/>
        </a:xfrm>
      </p:grpSpPr>
      <p:sp>
        <p:nvSpPr>
          <p:cNvPr id="466" name="Google Shape;466;p5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lnSpc>
                <a:spcPct val="50000"/>
              </a:lnSpc>
              <a:spcBef>
                <a:spcPts val="0"/>
              </a:spcBef>
              <a:spcAft>
                <a:spcPts val="1200"/>
              </a:spcAft>
              <a:buNone/>
            </a:pPr>
            <a:r>
              <a:rPr b="1" lang="es" sz="2500">
                <a:latin typeface="Lato"/>
                <a:ea typeface="Lato"/>
                <a:cs typeface="Lato"/>
                <a:sym typeface="Lato"/>
              </a:rPr>
              <a:t>Scipy Stats Module</a:t>
            </a:r>
            <a:endParaRPr/>
          </a:p>
        </p:txBody>
      </p:sp>
      <p:sp>
        <p:nvSpPr>
          <p:cNvPr id="467" name="Google Shape;467;p56"/>
          <p:cNvSpPr txBox="1"/>
          <p:nvPr>
            <p:ph idx="1" type="body"/>
          </p:nvPr>
        </p:nvSpPr>
        <p:spPr>
          <a:xfrm>
            <a:off x="1297500" y="1567550"/>
            <a:ext cx="7385400" cy="29112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b="1" lang="es" sz="1400">
                <a:latin typeface="Montserrat"/>
                <a:ea typeface="Montserrat"/>
                <a:cs typeface="Montserrat"/>
                <a:sym typeface="Montserrat"/>
              </a:rPr>
              <a:t>La mejor Herramienta para trabajar distribuciones con python es </a:t>
            </a:r>
            <a:endParaRPr b="1" sz="1400">
              <a:latin typeface="Montserrat"/>
              <a:ea typeface="Montserrat"/>
              <a:cs typeface="Montserrat"/>
              <a:sym typeface="Montserrat"/>
            </a:endParaRPr>
          </a:p>
          <a:p>
            <a:pPr indent="0" lvl="0" marL="0" rtl="0" algn="l">
              <a:spcBef>
                <a:spcPts val="1200"/>
              </a:spcBef>
              <a:spcAft>
                <a:spcPts val="0"/>
              </a:spcAft>
              <a:buNone/>
            </a:pPr>
            <a:r>
              <a:rPr b="1" lang="es" sz="1400">
                <a:latin typeface="Montserrat"/>
                <a:ea typeface="Montserrat"/>
                <a:cs typeface="Montserrat"/>
                <a:sym typeface="Montserrat"/>
              </a:rPr>
              <a:t>scipy.stats</a:t>
            </a:r>
            <a:endParaRPr b="1" sz="1400">
              <a:latin typeface="Montserrat"/>
              <a:ea typeface="Montserrat"/>
              <a:cs typeface="Montserrat"/>
              <a:sym typeface="Montserrat"/>
            </a:endParaRPr>
          </a:p>
          <a:p>
            <a:pPr indent="0" lvl="0" marL="0" rtl="0" algn="l">
              <a:spcBef>
                <a:spcPts val="1200"/>
              </a:spcBef>
              <a:spcAft>
                <a:spcPts val="0"/>
              </a:spcAft>
              <a:buNone/>
            </a:pPr>
            <a:r>
              <a:rPr b="1" lang="es" sz="1400">
                <a:latin typeface="Montserrat"/>
                <a:ea typeface="Montserrat"/>
                <a:cs typeface="Montserrat"/>
                <a:sym typeface="Montserrat"/>
              </a:rPr>
              <a:t>	Pros:</a:t>
            </a:r>
            <a:endParaRPr b="1" sz="1400">
              <a:latin typeface="Montserrat"/>
              <a:ea typeface="Montserrat"/>
              <a:cs typeface="Montserrat"/>
              <a:sym typeface="Montserrat"/>
            </a:endParaRPr>
          </a:p>
          <a:p>
            <a:pPr indent="0" lvl="0" marL="0" rtl="0" algn="l">
              <a:spcBef>
                <a:spcPts val="1200"/>
              </a:spcBef>
              <a:spcAft>
                <a:spcPts val="0"/>
              </a:spcAft>
              <a:buNone/>
            </a:pPr>
            <a:r>
              <a:rPr b="1" lang="es" sz="1400">
                <a:latin typeface="Montserrat"/>
                <a:ea typeface="Montserrat"/>
                <a:cs typeface="Montserrat"/>
                <a:sym typeface="Montserrat"/>
              </a:rPr>
              <a:t>		tiene muchas distribuciones</a:t>
            </a:r>
            <a:endParaRPr b="1" sz="1400">
              <a:latin typeface="Montserrat"/>
              <a:ea typeface="Montserrat"/>
              <a:cs typeface="Montserrat"/>
              <a:sym typeface="Montserrat"/>
            </a:endParaRPr>
          </a:p>
          <a:p>
            <a:pPr indent="0" lvl="0" marL="0" rtl="0" algn="l">
              <a:spcBef>
                <a:spcPts val="1200"/>
              </a:spcBef>
              <a:spcAft>
                <a:spcPts val="0"/>
              </a:spcAft>
              <a:buNone/>
            </a:pPr>
            <a:r>
              <a:rPr b="1" lang="es" sz="1400">
                <a:latin typeface="Montserrat"/>
                <a:ea typeface="Montserrat"/>
                <a:cs typeface="Montserrat"/>
                <a:sym typeface="Montserrat"/>
              </a:rPr>
              <a:t>		Buena </a:t>
            </a:r>
            <a:r>
              <a:rPr b="1" lang="es" sz="1400">
                <a:latin typeface="Montserrat"/>
                <a:ea typeface="Montserrat"/>
                <a:cs typeface="Montserrat"/>
                <a:sym typeface="Montserrat"/>
              </a:rPr>
              <a:t>documentación</a:t>
            </a:r>
            <a:endParaRPr b="1" sz="1400">
              <a:latin typeface="Montserrat"/>
              <a:ea typeface="Montserrat"/>
              <a:cs typeface="Montserrat"/>
              <a:sym typeface="Montserrat"/>
            </a:endParaRPr>
          </a:p>
          <a:p>
            <a:pPr indent="0" lvl="0" marL="0" rtl="0" algn="l">
              <a:spcBef>
                <a:spcPts val="1200"/>
              </a:spcBef>
              <a:spcAft>
                <a:spcPts val="0"/>
              </a:spcAft>
              <a:buNone/>
            </a:pPr>
            <a:r>
              <a:rPr b="1" lang="es" sz="1400">
                <a:latin typeface="Montserrat"/>
                <a:ea typeface="Montserrat"/>
                <a:cs typeface="Montserrat"/>
                <a:sym typeface="Montserrat"/>
              </a:rPr>
              <a:t>	Cons:</a:t>
            </a:r>
            <a:endParaRPr b="1" sz="1400">
              <a:latin typeface="Montserrat"/>
              <a:ea typeface="Montserrat"/>
              <a:cs typeface="Montserrat"/>
              <a:sym typeface="Montserrat"/>
            </a:endParaRPr>
          </a:p>
          <a:p>
            <a:pPr indent="0" lvl="0" marL="0" rtl="0" algn="l">
              <a:spcBef>
                <a:spcPts val="1200"/>
              </a:spcBef>
              <a:spcAft>
                <a:spcPts val="0"/>
              </a:spcAft>
              <a:buNone/>
            </a:pPr>
            <a:r>
              <a:rPr b="1" lang="es" sz="1400">
                <a:latin typeface="Montserrat"/>
                <a:ea typeface="Montserrat"/>
                <a:cs typeface="Montserrat"/>
                <a:sym typeface="Montserrat"/>
              </a:rPr>
              <a:t>		interface y diseño no es muy bueno</a:t>
            </a:r>
            <a:endParaRPr b="1" sz="1400">
              <a:latin typeface="Montserrat"/>
              <a:ea typeface="Montserrat"/>
              <a:cs typeface="Montserrat"/>
              <a:sym typeface="Montserrat"/>
            </a:endParaRPr>
          </a:p>
          <a:p>
            <a:pPr indent="0" lvl="0" marL="0" rtl="0" algn="l">
              <a:spcBef>
                <a:spcPts val="1200"/>
              </a:spcBef>
              <a:spcAft>
                <a:spcPts val="1200"/>
              </a:spcAft>
              <a:buNone/>
            </a:pPr>
            <a:r>
              <a:rPr b="1" lang="es" sz="1400">
                <a:latin typeface="Montserrat"/>
                <a:ea typeface="Montserrat"/>
                <a:cs typeface="Montserrat"/>
                <a:sym typeface="Montserrat"/>
              </a:rPr>
              <a:t>		</a:t>
            </a:r>
            <a:r>
              <a:rPr b="1" lang="es" sz="1400">
                <a:latin typeface="Montserrat"/>
                <a:ea typeface="Montserrat"/>
                <a:cs typeface="Montserrat"/>
                <a:sym typeface="Montserrat"/>
              </a:rPr>
              <a:t>parámetros</a:t>
            </a:r>
            <a:r>
              <a:rPr b="1" lang="es" sz="1400">
                <a:latin typeface="Montserrat"/>
                <a:ea typeface="Montserrat"/>
                <a:cs typeface="Montserrat"/>
                <a:sym typeface="Montserrat"/>
              </a:rPr>
              <a:t> no estandarizados</a:t>
            </a:r>
            <a:endParaRPr b="1" sz="1400">
              <a:latin typeface="Montserrat"/>
              <a:ea typeface="Montserrat"/>
              <a:cs typeface="Montserrat"/>
              <a:sym typeface="Montserrat"/>
            </a:endParaRPr>
          </a:p>
        </p:txBody>
      </p:sp>
      <p:pic>
        <p:nvPicPr>
          <p:cNvPr id="468" name="Google Shape;468;p56"/>
          <p:cNvPicPr preferRelativeResize="0"/>
          <p:nvPr/>
        </p:nvPicPr>
        <p:blipFill>
          <a:blip r:embed="rId3">
            <a:alphaModFix/>
          </a:blip>
          <a:stretch>
            <a:fillRect/>
          </a:stretch>
        </p:blipFill>
        <p:spPr>
          <a:xfrm>
            <a:off x="4628150" y="198150"/>
            <a:ext cx="1573976" cy="78697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sp>
        <p:nvSpPr>
          <p:cNvPr id="473" name="Google Shape;473;p57"/>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lnSpc>
                <a:spcPct val="50000"/>
              </a:lnSpc>
              <a:spcBef>
                <a:spcPts val="0"/>
              </a:spcBef>
              <a:spcAft>
                <a:spcPts val="1200"/>
              </a:spcAft>
              <a:buNone/>
            </a:pPr>
            <a:r>
              <a:rPr b="1" lang="es" sz="2500">
                <a:latin typeface="Lato"/>
                <a:ea typeface="Lato"/>
                <a:cs typeface="Lato"/>
                <a:sym typeface="Lato"/>
              </a:rPr>
              <a:t>Scipy Stats Module</a:t>
            </a:r>
            <a:endParaRPr/>
          </a:p>
        </p:txBody>
      </p:sp>
      <p:sp>
        <p:nvSpPr>
          <p:cNvPr id="474" name="Google Shape;474;p57"/>
          <p:cNvSpPr txBox="1"/>
          <p:nvPr>
            <p:ph idx="1" type="body"/>
          </p:nvPr>
        </p:nvSpPr>
        <p:spPr>
          <a:xfrm>
            <a:off x="1297500" y="1567550"/>
            <a:ext cx="73854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b="1" lang="es" sz="1400">
                <a:latin typeface="Montserrat"/>
                <a:ea typeface="Montserrat"/>
                <a:cs typeface="Montserrat"/>
                <a:sym typeface="Montserrat"/>
              </a:rPr>
              <a:t>Crear un objeto </a:t>
            </a:r>
            <a:r>
              <a:rPr b="1" lang="es" sz="1400">
                <a:latin typeface="Montserrat"/>
                <a:ea typeface="Montserrat"/>
                <a:cs typeface="Montserrat"/>
                <a:sym typeface="Montserrat"/>
              </a:rPr>
              <a:t>distribución</a:t>
            </a:r>
            <a:r>
              <a:rPr b="1" lang="es" sz="1400">
                <a:latin typeface="Montserrat"/>
                <a:ea typeface="Montserrat"/>
                <a:cs typeface="Montserrat"/>
                <a:sym typeface="Montserrat"/>
              </a:rPr>
              <a:t> en scipy</a:t>
            </a:r>
            <a:endParaRPr b="1" sz="1400">
              <a:latin typeface="Montserrat"/>
              <a:ea typeface="Montserrat"/>
              <a:cs typeface="Montserrat"/>
              <a:sym typeface="Montserrat"/>
            </a:endParaRPr>
          </a:p>
        </p:txBody>
      </p:sp>
      <p:pic>
        <p:nvPicPr>
          <p:cNvPr id="475" name="Google Shape;475;p57"/>
          <p:cNvPicPr preferRelativeResize="0"/>
          <p:nvPr/>
        </p:nvPicPr>
        <p:blipFill>
          <a:blip r:embed="rId3">
            <a:alphaModFix/>
          </a:blip>
          <a:stretch>
            <a:fillRect/>
          </a:stretch>
        </p:blipFill>
        <p:spPr>
          <a:xfrm>
            <a:off x="1297499" y="1983950"/>
            <a:ext cx="7623251" cy="2911199"/>
          </a:xfrm>
          <a:prstGeom prst="rect">
            <a:avLst/>
          </a:prstGeom>
          <a:noFill/>
          <a:ln>
            <a:noFill/>
          </a:ln>
        </p:spPr>
      </p:pic>
      <p:pic>
        <p:nvPicPr>
          <p:cNvPr id="476" name="Google Shape;476;p57"/>
          <p:cNvPicPr preferRelativeResize="0"/>
          <p:nvPr/>
        </p:nvPicPr>
        <p:blipFill>
          <a:blip r:embed="rId4">
            <a:alphaModFix/>
          </a:blip>
          <a:stretch>
            <a:fillRect/>
          </a:stretch>
        </p:blipFill>
        <p:spPr>
          <a:xfrm>
            <a:off x="4628150" y="198150"/>
            <a:ext cx="1573976" cy="78697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0" name="Shape 480"/>
        <p:cNvGrpSpPr/>
        <p:nvPr/>
      </p:nvGrpSpPr>
      <p:grpSpPr>
        <a:xfrm>
          <a:off x="0" y="0"/>
          <a:ext cx="0" cy="0"/>
          <a:chOff x="0" y="0"/>
          <a:chExt cx="0" cy="0"/>
        </a:xfrm>
      </p:grpSpPr>
      <p:sp>
        <p:nvSpPr>
          <p:cNvPr id="481" name="Google Shape;481;p58"/>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lnSpc>
                <a:spcPct val="50000"/>
              </a:lnSpc>
              <a:spcBef>
                <a:spcPts val="0"/>
              </a:spcBef>
              <a:spcAft>
                <a:spcPts val="1200"/>
              </a:spcAft>
              <a:buNone/>
            </a:pPr>
            <a:r>
              <a:rPr b="1" lang="es" sz="2500">
                <a:latin typeface="Lato"/>
                <a:ea typeface="Lato"/>
                <a:cs typeface="Lato"/>
                <a:sym typeface="Lato"/>
              </a:rPr>
              <a:t>Scipy Stats Module</a:t>
            </a:r>
            <a:endParaRPr/>
          </a:p>
        </p:txBody>
      </p:sp>
      <p:sp>
        <p:nvSpPr>
          <p:cNvPr id="482" name="Google Shape;482;p58"/>
          <p:cNvSpPr txBox="1"/>
          <p:nvPr>
            <p:ph idx="1" type="body"/>
          </p:nvPr>
        </p:nvSpPr>
        <p:spPr>
          <a:xfrm>
            <a:off x="1297500" y="1567550"/>
            <a:ext cx="73854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s" sz="1400">
                <a:latin typeface="Montserrat"/>
                <a:ea typeface="Montserrat"/>
                <a:cs typeface="Montserrat"/>
                <a:sym typeface="Montserrat"/>
              </a:rPr>
              <a:t>Calculando el CDF:</a:t>
            </a:r>
            <a:endParaRPr b="1" sz="1400">
              <a:latin typeface="Montserrat"/>
              <a:ea typeface="Montserrat"/>
              <a:cs typeface="Montserrat"/>
              <a:sym typeface="Montserrat"/>
            </a:endParaRPr>
          </a:p>
          <a:p>
            <a:pPr indent="0" lvl="0" marL="0" rtl="0" algn="l">
              <a:spcBef>
                <a:spcPts val="1200"/>
              </a:spcBef>
              <a:spcAft>
                <a:spcPts val="0"/>
              </a:spcAft>
              <a:buNone/>
            </a:pPr>
            <a:r>
              <a:t/>
            </a:r>
            <a:endParaRPr b="1" sz="1400">
              <a:latin typeface="Montserrat"/>
              <a:ea typeface="Montserrat"/>
              <a:cs typeface="Montserrat"/>
              <a:sym typeface="Montserrat"/>
            </a:endParaRPr>
          </a:p>
          <a:p>
            <a:pPr indent="0" lvl="0" marL="0" rtl="0" algn="l">
              <a:spcBef>
                <a:spcPts val="1200"/>
              </a:spcBef>
              <a:spcAft>
                <a:spcPts val="0"/>
              </a:spcAft>
              <a:buNone/>
            </a:pPr>
            <a:r>
              <a:t/>
            </a:r>
            <a:endParaRPr b="1" sz="1400">
              <a:latin typeface="Montserrat"/>
              <a:ea typeface="Montserrat"/>
              <a:cs typeface="Montserrat"/>
              <a:sym typeface="Montserrat"/>
            </a:endParaRPr>
          </a:p>
          <a:p>
            <a:pPr indent="0" lvl="0" marL="0" rtl="0" algn="l">
              <a:spcBef>
                <a:spcPts val="1200"/>
              </a:spcBef>
              <a:spcAft>
                <a:spcPts val="0"/>
              </a:spcAft>
              <a:buNone/>
            </a:pPr>
            <a:r>
              <a:t/>
            </a:r>
            <a:endParaRPr b="1" sz="1400">
              <a:latin typeface="Montserrat"/>
              <a:ea typeface="Montserrat"/>
              <a:cs typeface="Montserrat"/>
              <a:sym typeface="Montserrat"/>
            </a:endParaRPr>
          </a:p>
          <a:p>
            <a:pPr indent="0" lvl="0" marL="0" rtl="0" algn="l">
              <a:spcBef>
                <a:spcPts val="1200"/>
              </a:spcBef>
              <a:spcAft>
                <a:spcPts val="0"/>
              </a:spcAft>
              <a:buNone/>
            </a:pPr>
            <a:r>
              <a:t/>
            </a:r>
            <a:endParaRPr b="1" sz="1400">
              <a:latin typeface="Montserrat"/>
              <a:ea typeface="Montserrat"/>
              <a:cs typeface="Montserrat"/>
              <a:sym typeface="Montserrat"/>
            </a:endParaRPr>
          </a:p>
          <a:p>
            <a:pPr indent="0" lvl="0" marL="0" rtl="0" algn="l">
              <a:spcBef>
                <a:spcPts val="1200"/>
              </a:spcBef>
              <a:spcAft>
                <a:spcPts val="1200"/>
              </a:spcAft>
              <a:buNone/>
            </a:pPr>
            <a:r>
              <a:rPr b="1" lang="es" sz="1400">
                <a:latin typeface="Montserrat"/>
                <a:ea typeface="Montserrat"/>
                <a:cs typeface="Montserrat"/>
                <a:sym typeface="Montserrat"/>
              </a:rPr>
              <a:t>También</a:t>
            </a:r>
            <a:r>
              <a:rPr b="1" lang="es" sz="1400">
                <a:latin typeface="Montserrat"/>
                <a:ea typeface="Montserrat"/>
                <a:cs typeface="Montserrat"/>
                <a:sym typeface="Montserrat"/>
              </a:rPr>
              <a:t> se puede calcular el PDF y PMF, los 3 </a:t>
            </a:r>
            <a:r>
              <a:rPr b="1" lang="es" sz="1400">
                <a:latin typeface="Montserrat"/>
                <a:ea typeface="Montserrat"/>
                <a:cs typeface="Montserrat"/>
                <a:sym typeface="Montserrat"/>
              </a:rPr>
              <a:t>métodos</a:t>
            </a:r>
            <a:r>
              <a:rPr b="1" lang="es" sz="1400">
                <a:latin typeface="Montserrat"/>
                <a:ea typeface="Montserrat"/>
                <a:cs typeface="Montserrat"/>
                <a:sym typeface="Montserrat"/>
              </a:rPr>
              <a:t> aceptan listas y arrays </a:t>
            </a:r>
            <a:r>
              <a:rPr b="1" lang="es" sz="1400">
                <a:latin typeface="Montserrat"/>
                <a:ea typeface="Montserrat"/>
                <a:cs typeface="Montserrat"/>
                <a:sym typeface="Montserrat"/>
              </a:rPr>
              <a:t>así</a:t>
            </a:r>
            <a:r>
              <a:rPr b="1" lang="es" sz="1400">
                <a:latin typeface="Montserrat"/>
                <a:ea typeface="Montserrat"/>
                <a:cs typeface="Montserrat"/>
                <a:sym typeface="Montserrat"/>
              </a:rPr>
              <a:t> que son excelentes para plotear</a:t>
            </a:r>
            <a:endParaRPr b="1" sz="1400">
              <a:latin typeface="Montserrat"/>
              <a:ea typeface="Montserrat"/>
              <a:cs typeface="Montserrat"/>
              <a:sym typeface="Montserrat"/>
            </a:endParaRPr>
          </a:p>
        </p:txBody>
      </p:sp>
      <p:pic>
        <p:nvPicPr>
          <p:cNvPr id="483" name="Google Shape;483;p58"/>
          <p:cNvPicPr preferRelativeResize="0"/>
          <p:nvPr/>
        </p:nvPicPr>
        <p:blipFill>
          <a:blip r:embed="rId3">
            <a:alphaModFix/>
          </a:blip>
          <a:stretch>
            <a:fillRect/>
          </a:stretch>
        </p:blipFill>
        <p:spPr>
          <a:xfrm>
            <a:off x="1443600" y="2057275"/>
            <a:ext cx="7518624" cy="1285500"/>
          </a:xfrm>
          <a:prstGeom prst="rect">
            <a:avLst/>
          </a:prstGeom>
          <a:noFill/>
          <a:ln>
            <a:noFill/>
          </a:ln>
        </p:spPr>
      </p:pic>
      <p:pic>
        <p:nvPicPr>
          <p:cNvPr id="484" name="Google Shape;484;p58"/>
          <p:cNvPicPr preferRelativeResize="0"/>
          <p:nvPr/>
        </p:nvPicPr>
        <p:blipFill>
          <a:blip r:embed="rId4">
            <a:alphaModFix/>
          </a:blip>
          <a:stretch>
            <a:fillRect/>
          </a:stretch>
        </p:blipFill>
        <p:spPr>
          <a:xfrm>
            <a:off x="4628150" y="198150"/>
            <a:ext cx="1573976" cy="78697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 name="Shape 488"/>
        <p:cNvGrpSpPr/>
        <p:nvPr/>
      </p:nvGrpSpPr>
      <p:grpSpPr>
        <a:xfrm>
          <a:off x="0" y="0"/>
          <a:ext cx="0" cy="0"/>
          <a:chOff x="0" y="0"/>
          <a:chExt cx="0" cy="0"/>
        </a:xfrm>
      </p:grpSpPr>
      <p:sp>
        <p:nvSpPr>
          <p:cNvPr id="489" name="Google Shape;489;p59"/>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lnSpc>
                <a:spcPct val="50000"/>
              </a:lnSpc>
              <a:spcBef>
                <a:spcPts val="0"/>
              </a:spcBef>
              <a:spcAft>
                <a:spcPts val="1200"/>
              </a:spcAft>
              <a:buNone/>
            </a:pPr>
            <a:r>
              <a:rPr b="1" lang="es" sz="2500">
                <a:latin typeface="Lato"/>
                <a:ea typeface="Lato"/>
                <a:cs typeface="Lato"/>
                <a:sym typeface="Lato"/>
              </a:rPr>
              <a:t>Scipy Stats Module</a:t>
            </a:r>
            <a:endParaRPr/>
          </a:p>
        </p:txBody>
      </p:sp>
      <p:sp>
        <p:nvSpPr>
          <p:cNvPr id="490" name="Google Shape;490;p59"/>
          <p:cNvSpPr txBox="1"/>
          <p:nvPr>
            <p:ph idx="1" type="body"/>
          </p:nvPr>
        </p:nvSpPr>
        <p:spPr>
          <a:xfrm>
            <a:off x="1297500" y="1567550"/>
            <a:ext cx="73854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s" sz="1400">
                <a:latin typeface="Montserrat"/>
                <a:ea typeface="Montserrat"/>
                <a:cs typeface="Montserrat"/>
                <a:sym typeface="Montserrat"/>
              </a:rPr>
              <a:t>el .rvs (Random variable sample) crea muestras dependiendo la </a:t>
            </a:r>
            <a:r>
              <a:rPr b="1" lang="es" sz="1400">
                <a:latin typeface="Montserrat"/>
                <a:ea typeface="Montserrat"/>
                <a:cs typeface="Montserrat"/>
                <a:sym typeface="Montserrat"/>
              </a:rPr>
              <a:t>distribución</a:t>
            </a:r>
            <a:r>
              <a:rPr b="1" lang="es" sz="1400">
                <a:latin typeface="Montserrat"/>
                <a:ea typeface="Montserrat"/>
                <a:cs typeface="Montserrat"/>
                <a:sym typeface="Montserrat"/>
              </a:rPr>
              <a:t>:</a:t>
            </a:r>
            <a:endParaRPr b="1" sz="1400">
              <a:latin typeface="Montserrat"/>
              <a:ea typeface="Montserrat"/>
              <a:cs typeface="Montserrat"/>
              <a:sym typeface="Montserrat"/>
            </a:endParaRPr>
          </a:p>
          <a:p>
            <a:pPr indent="0" lvl="0" marL="0" rtl="0" algn="l">
              <a:spcBef>
                <a:spcPts val="1200"/>
              </a:spcBef>
              <a:spcAft>
                <a:spcPts val="0"/>
              </a:spcAft>
              <a:buNone/>
            </a:pPr>
            <a:r>
              <a:t/>
            </a:r>
            <a:endParaRPr b="1" sz="1400">
              <a:latin typeface="Montserrat"/>
              <a:ea typeface="Montserrat"/>
              <a:cs typeface="Montserrat"/>
              <a:sym typeface="Montserrat"/>
            </a:endParaRPr>
          </a:p>
          <a:p>
            <a:pPr indent="0" lvl="0" marL="0" rtl="0" algn="l">
              <a:spcBef>
                <a:spcPts val="1200"/>
              </a:spcBef>
              <a:spcAft>
                <a:spcPts val="0"/>
              </a:spcAft>
              <a:buNone/>
            </a:pPr>
            <a:r>
              <a:t/>
            </a:r>
            <a:endParaRPr b="1" sz="1400">
              <a:latin typeface="Montserrat"/>
              <a:ea typeface="Montserrat"/>
              <a:cs typeface="Montserrat"/>
              <a:sym typeface="Montserrat"/>
            </a:endParaRPr>
          </a:p>
          <a:p>
            <a:pPr indent="0" lvl="0" marL="0" rtl="0" algn="l">
              <a:spcBef>
                <a:spcPts val="1200"/>
              </a:spcBef>
              <a:spcAft>
                <a:spcPts val="0"/>
              </a:spcAft>
              <a:buNone/>
            </a:pPr>
            <a:r>
              <a:t/>
            </a:r>
            <a:endParaRPr b="1" sz="1400">
              <a:latin typeface="Montserrat"/>
              <a:ea typeface="Montserrat"/>
              <a:cs typeface="Montserrat"/>
              <a:sym typeface="Montserrat"/>
            </a:endParaRPr>
          </a:p>
          <a:p>
            <a:pPr indent="0" lvl="0" marL="0" rtl="0" algn="l">
              <a:spcBef>
                <a:spcPts val="1200"/>
              </a:spcBef>
              <a:spcAft>
                <a:spcPts val="0"/>
              </a:spcAft>
              <a:buNone/>
            </a:pPr>
            <a:r>
              <a:t/>
            </a:r>
            <a:endParaRPr b="1" sz="1400">
              <a:latin typeface="Montserrat"/>
              <a:ea typeface="Montserrat"/>
              <a:cs typeface="Montserrat"/>
              <a:sym typeface="Montserrat"/>
            </a:endParaRPr>
          </a:p>
          <a:p>
            <a:pPr indent="0" lvl="0" marL="0" rtl="0" algn="l">
              <a:spcBef>
                <a:spcPts val="1200"/>
              </a:spcBef>
              <a:spcAft>
                <a:spcPts val="1200"/>
              </a:spcAft>
              <a:buNone/>
            </a:pPr>
            <a:r>
              <a:rPr b="1" lang="es" sz="1400">
                <a:latin typeface="Montserrat"/>
                <a:ea typeface="Montserrat"/>
                <a:cs typeface="Montserrat"/>
                <a:sym typeface="Montserrat"/>
              </a:rPr>
              <a:t>Estos son algunos </a:t>
            </a:r>
            <a:r>
              <a:rPr b="1" lang="es" sz="1400">
                <a:latin typeface="Montserrat"/>
                <a:ea typeface="Montserrat"/>
                <a:cs typeface="Montserrat"/>
                <a:sym typeface="Montserrat"/>
              </a:rPr>
              <a:t>métodos</a:t>
            </a:r>
            <a:r>
              <a:rPr b="1" lang="es" sz="1400">
                <a:latin typeface="Montserrat"/>
                <a:ea typeface="Montserrat"/>
                <a:cs typeface="Montserrat"/>
                <a:sym typeface="Montserrat"/>
              </a:rPr>
              <a:t>, prueba algunos otros y busca en la </a:t>
            </a:r>
            <a:r>
              <a:rPr b="1" lang="es" sz="1400">
                <a:latin typeface="Montserrat"/>
                <a:ea typeface="Montserrat"/>
                <a:cs typeface="Montserrat"/>
                <a:sym typeface="Montserrat"/>
              </a:rPr>
              <a:t>documentación</a:t>
            </a:r>
            <a:r>
              <a:rPr b="1" lang="es" sz="1400">
                <a:latin typeface="Montserrat"/>
                <a:ea typeface="Montserrat"/>
                <a:cs typeface="Montserrat"/>
                <a:sym typeface="Montserrat"/>
              </a:rPr>
              <a:t> nuevas distribuciones y </a:t>
            </a:r>
            <a:r>
              <a:rPr b="1" lang="es" sz="1400">
                <a:latin typeface="Montserrat"/>
                <a:ea typeface="Montserrat"/>
                <a:cs typeface="Montserrat"/>
                <a:sym typeface="Montserrat"/>
              </a:rPr>
              <a:t>métodos</a:t>
            </a:r>
            <a:r>
              <a:rPr b="1" lang="es" sz="1400">
                <a:latin typeface="Montserrat"/>
                <a:ea typeface="Montserrat"/>
                <a:cs typeface="Montserrat"/>
                <a:sym typeface="Montserrat"/>
              </a:rPr>
              <a:t>.</a:t>
            </a:r>
            <a:endParaRPr b="1" sz="1400">
              <a:latin typeface="Montserrat"/>
              <a:ea typeface="Montserrat"/>
              <a:cs typeface="Montserrat"/>
              <a:sym typeface="Montserrat"/>
            </a:endParaRPr>
          </a:p>
        </p:txBody>
      </p:sp>
      <p:pic>
        <p:nvPicPr>
          <p:cNvPr id="491" name="Google Shape;491;p59"/>
          <p:cNvPicPr preferRelativeResize="0"/>
          <p:nvPr/>
        </p:nvPicPr>
        <p:blipFill>
          <a:blip r:embed="rId3">
            <a:alphaModFix/>
          </a:blip>
          <a:stretch>
            <a:fillRect/>
          </a:stretch>
        </p:blipFill>
        <p:spPr>
          <a:xfrm>
            <a:off x="1486375" y="2149125"/>
            <a:ext cx="6939974" cy="1238600"/>
          </a:xfrm>
          <a:prstGeom prst="rect">
            <a:avLst/>
          </a:prstGeom>
          <a:noFill/>
          <a:ln>
            <a:noFill/>
          </a:ln>
        </p:spPr>
      </p:pic>
      <p:pic>
        <p:nvPicPr>
          <p:cNvPr id="492" name="Google Shape;492;p59"/>
          <p:cNvPicPr preferRelativeResize="0"/>
          <p:nvPr/>
        </p:nvPicPr>
        <p:blipFill>
          <a:blip r:embed="rId4">
            <a:alphaModFix/>
          </a:blip>
          <a:stretch>
            <a:fillRect/>
          </a:stretch>
        </p:blipFill>
        <p:spPr>
          <a:xfrm>
            <a:off x="4628150" y="198150"/>
            <a:ext cx="1573976" cy="7869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17"/>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lnSpc>
                <a:spcPct val="50000"/>
              </a:lnSpc>
              <a:spcBef>
                <a:spcPts val="0"/>
              </a:spcBef>
              <a:spcAft>
                <a:spcPts val="1200"/>
              </a:spcAft>
              <a:buNone/>
            </a:pPr>
            <a:r>
              <a:rPr b="1" lang="es" sz="2500">
                <a:latin typeface="Lato"/>
                <a:ea typeface="Lato"/>
                <a:cs typeface="Lato"/>
                <a:sym typeface="Lato"/>
              </a:rPr>
              <a:t>Variables Aleatorias </a:t>
            </a:r>
            <a:endParaRPr/>
          </a:p>
        </p:txBody>
      </p:sp>
      <p:sp>
        <p:nvSpPr>
          <p:cNvPr id="183" name="Google Shape;183;p17"/>
          <p:cNvSpPr txBox="1"/>
          <p:nvPr>
            <p:ph idx="1" type="body"/>
          </p:nvPr>
        </p:nvSpPr>
        <p:spPr>
          <a:xfrm>
            <a:off x="1297500" y="1567550"/>
            <a:ext cx="73854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s" sz="1400">
                <a:latin typeface="Montserrat"/>
                <a:ea typeface="Montserrat"/>
                <a:cs typeface="Montserrat"/>
                <a:sym typeface="Montserrat"/>
              </a:rPr>
              <a:t>1.- En </a:t>
            </a:r>
            <a:r>
              <a:rPr b="1" lang="es" sz="1400">
                <a:uFill>
                  <a:noFill/>
                </a:uFill>
                <a:latin typeface="Montserrat"/>
                <a:ea typeface="Montserrat"/>
                <a:cs typeface="Montserrat"/>
                <a:sym typeface="Montserrat"/>
                <a:hlinkClick r:id="rId3"/>
              </a:rPr>
              <a:t>probabilidad</a:t>
            </a:r>
            <a:r>
              <a:rPr b="1" lang="es" sz="1400">
                <a:latin typeface="Montserrat"/>
                <a:ea typeface="Montserrat"/>
                <a:cs typeface="Montserrat"/>
                <a:sym typeface="Montserrat"/>
              </a:rPr>
              <a:t> y </a:t>
            </a:r>
            <a:r>
              <a:rPr b="1" lang="es" sz="1400">
                <a:uFill>
                  <a:noFill/>
                </a:uFill>
                <a:latin typeface="Montserrat"/>
                <a:ea typeface="Montserrat"/>
                <a:cs typeface="Montserrat"/>
                <a:sym typeface="Montserrat"/>
                <a:hlinkClick r:id="rId4"/>
              </a:rPr>
              <a:t>estadística</a:t>
            </a:r>
            <a:r>
              <a:rPr b="1" lang="es" sz="1400">
                <a:latin typeface="Montserrat"/>
                <a:ea typeface="Montserrat"/>
                <a:cs typeface="Montserrat"/>
                <a:sym typeface="Montserrat"/>
              </a:rPr>
              <a:t>, una variable aleatoria, llamada X normalmente, es una función  que asigna un valor, usualmente numérico, al resultado de un </a:t>
            </a:r>
            <a:r>
              <a:rPr b="1" lang="es" sz="1400">
                <a:uFill>
                  <a:noFill/>
                </a:uFill>
                <a:latin typeface="Montserrat"/>
                <a:ea typeface="Montserrat"/>
                <a:cs typeface="Montserrat"/>
                <a:sym typeface="Montserrat"/>
                <a:hlinkClick r:id="rId5"/>
              </a:rPr>
              <a:t>experimento aleatorio</a:t>
            </a:r>
            <a:r>
              <a:rPr b="1" lang="es" sz="1400">
                <a:latin typeface="Montserrat"/>
                <a:ea typeface="Montserrat"/>
                <a:cs typeface="Montserrat"/>
                <a:sym typeface="Montserrat"/>
              </a:rPr>
              <a:t>.</a:t>
            </a:r>
            <a:endParaRPr b="1" sz="1400">
              <a:latin typeface="Montserrat"/>
              <a:ea typeface="Montserrat"/>
              <a:cs typeface="Montserrat"/>
              <a:sym typeface="Montserrat"/>
            </a:endParaRPr>
          </a:p>
          <a:p>
            <a:pPr indent="0" lvl="0" marL="0" rtl="0" algn="l">
              <a:spcBef>
                <a:spcPts val="1200"/>
              </a:spcBef>
              <a:spcAft>
                <a:spcPts val="0"/>
              </a:spcAft>
              <a:buNone/>
            </a:pPr>
            <a:r>
              <a:rPr b="1" lang="es" sz="1400">
                <a:latin typeface="Montserrat"/>
                <a:ea typeface="Montserrat"/>
                <a:cs typeface="Montserrat"/>
                <a:sym typeface="Montserrat"/>
              </a:rPr>
              <a:t>2.- Tipos de Variables Aleatorias</a:t>
            </a:r>
            <a:endParaRPr b="1" sz="1400">
              <a:latin typeface="Montserrat"/>
              <a:ea typeface="Montserrat"/>
              <a:cs typeface="Montserrat"/>
              <a:sym typeface="Montserrat"/>
            </a:endParaRPr>
          </a:p>
          <a:p>
            <a:pPr indent="0" lvl="0" marL="0" rtl="0" algn="l">
              <a:spcBef>
                <a:spcPts val="1200"/>
              </a:spcBef>
              <a:spcAft>
                <a:spcPts val="0"/>
              </a:spcAft>
              <a:buNone/>
            </a:pPr>
            <a:r>
              <a:rPr b="1" lang="es" sz="1400">
                <a:latin typeface="Montserrat"/>
                <a:ea typeface="Montserrat"/>
                <a:cs typeface="Montserrat"/>
                <a:sym typeface="Montserrat"/>
              </a:rPr>
              <a:t>       Variable Discreta                                                Variable Continua</a:t>
            </a:r>
            <a:endParaRPr b="1" sz="1400">
              <a:latin typeface="Montserrat"/>
              <a:ea typeface="Montserrat"/>
              <a:cs typeface="Montserrat"/>
              <a:sym typeface="Montserrat"/>
            </a:endParaRPr>
          </a:p>
          <a:p>
            <a:pPr indent="0" lvl="0" marL="0" rtl="0" algn="l">
              <a:spcBef>
                <a:spcPts val="1200"/>
              </a:spcBef>
              <a:spcAft>
                <a:spcPts val="1200"/>
              </a:spcAft>
              <a:buNone/>
            </a:pPr>
            <a:r>
              <a:rPr lang="es"/>
              <a:t>             Suma de tirar unos dados                                                                   La altura de las personas</a:t>
            </a:r>
            <a:endParaRPr/>
          </a:p>
        </p:txBody>
      </p:sp>
      <p:pic>
        <p:nvPicPr>
          <p:cNvPr id="184" name="Google Shape;184;p17"/>
          <p:cNvPicPr preferRelativeResize="0"/>
          <p:nvPr/>
        </p:nvPicPr>
        <p:blipFill>
          <a:blip r:embed="rId6">
            <a:alphaModFix/>
          </a:blip>
          <a:stretch>
            <a:fillRect/>
          </a:stretch>
        </p:blipFill>
        <p:spPr>
          <a:xfrm>
            <a:off x="3681950" y="3039075"/>
            <a:ext cx="969650" cy="769575"/>
          </a:xfrm>
          <a:prstGeom prst="rect">
            <a:avLst/>
          </a:prstGeom>
          <a:noFill/>
          <a:ln>
            <a:noFill/>
          </a:ln>
        </p:spPr>
      </p:pic>
      <p:pic>
        <p:nvPicPr>
          <p:cNvPr id="185" name="Google Shape;185;p17"/>
          <p:cNvPicPr preferRelativeResize="0"/>
          <p:nvPr/>
        </p:nvPicPr>
        <p:blipFill>
          <a:blip r:embed="rId7">
            <a:alphaModFix/>
          </a:blip>
          <a:stretch>
            <a:fillRect/>
          </a:stretch>
        </p:blipFill>
        <p:spPr>
          <a:xfrm>
            <a:off x="7746200" y="2925300"/>
            <a:ext cx="658775" cy="658775"/>
          </a:xfrm>
          <a:prstGeom prst="rect">
            <a:avLst/>
          </a:prstGeom>
          <a:noFill/>
          <a:ln>
            <a:noFill/>
          </a:ln>
        </p:spPr>
      </p:pic>
      <p:pic>
        <p:nvPicPr>
          <p:cNvPr id="186" name="Google Shape;186;p17"/>
          <p:cNvPicPr preferRelativeResize="0"/>
          <p:nvPr/>
        </p:nvPicPr>
        <p:blipFill>
          <a:blip r:embed="rId8">
            <a:alphaModFix/>
          </a:blip>
          <a:stretch>
            <a:fillRect/>
          </a:stretch>
        </p:blipFill>
        <p:spPr>
          <a:xfrm>
            <a:off x="1218475" y="3666801"/>
            <a:ext cx="2405825" cy="1304225"/>
          </a:xfrm>
          <a:prstGeom prst="rect">
            <a:avLst/>
          </a:prstGeom>
          <a:noFill/>
          <a:ln>
            <a:noFill/>
          </a:ln>
        </p:spPr>
      </p:pic>
      <p:pic>
        <p:nvPicPr>
          <p:cNvPr id="187" name="Google Shape;187;p17"/>
          <p:cNvPicPr preferRelativeResize="0"/>
          <p:nvPr/>
        </p:nvPicPr>
        <p:blipFill>
          <a:blip r:embed="rId9">
            <a:alphaModFix/>
          </a:blip>
          <a:stretch>
            <a:fillRect/>
          </a:stretch>
        </p:blipFill>
        <p:spPr>
          <a:xfrm>
            <a:off x="5273568" y="3547643"/>
            <a:ext cx="2874901" cy="15425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18"/>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lnSpc>
                <a:spcPct val="50000"/>
              </a:lnSpc>
              <a:spcBef>
                <a:spcPts val="0"/>
              </a:spcBef>
              <a:spcAft>
                <a:spcPts val="1200"/>
              </a:spcAft>
              <a:buNone/>
            </a:pPr>
            <a:r>
              <a:rPr b="1" lang="es" sz="2500">
                <a:latin typeface="Lato"/>
                <a:ea typeface="Lato"/>
                <a:cs typeface="Lato"/>
                <a:sym typeface="Lato"/>
              </a:rPr>
              <a:t>Distribuciones Discretas</a:t>
            </a:r>
            <a:endParaRPr/>
          </a:p>
        </p:txBody>
      </p:sp>
      <p:sp>
        <p:nvSpPr>
          <p:cNvPr id="193" name="Google Shape;193;p18"/>
          <p:cNvSpPr txBox="1"/>
          <p:nvPr>
            <p:ph idx="1" type="body"/>
          </p:nvPr>
        </p:nvSpPr>
        <p:spPr>
          <a:xfrm>
            <a:off x="1297500" y="1567550"/>
            <a:ext cx="73854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s" sz="1400">
                <a:latin typeface="Montserrat"/>
                <a:ea typeface="Montserrat"/>
                <a:cs typeface="Montserrat"/>
                <a:sym typeface="Montserrat"/>
              </a:rPr>
              <a:t>1.- La PMF(Probability mass function) de una variable discreta se describe como la probabilidad de un resultado (x) de una variable aleatoria X</a:t>
            </a:r>
            <a:endParaRPr b="1" sz="1400">
              <a:latin typeface="Montserrat"/>
              <a:ea typeface="Montserrat"/>
              <a:cs typeface="Montserrat"/>
              <a:sym typeface="Montserrat"/>
            </a:endParaRPr>
          </a:p>
          <a:p>
            <a:pPr indent="0" lvl="0" marL="0" rtl="0" algn="l">
              <a:spcBef>
                <a:spcPts val="1200"/>
              </a:spcBef>
              <a:spcAft>
                <a:spcPts val="0"/>
              </a:spcAft>
              <a:buNone/>
            </a:pPr>
            <a:r>
              <a:rPr b="1" lang="es" sz="1400">
                <a:latin typeface="Montserrat"/>
                <a:ea typeface="Montserrat"/>
                <a:cs typeface="Montserrat"/>
                <a:sym typeface="Montserrat"/>
              </a:rPr>
              <a:t>2.- Ejemplos</a:t>
            </a:r>
            <a:endParaRPr b="1" sz="1400">
              <a:latin typeface="Montserrat"/>
              <a:ea typeface="Montserrat"/>
              <a:cs typeface="Montserrat"/>
              <a:sym typeface="Montserrat"/>
            </a:endParaRPr>
          </a:p>
          <a:p>
            <a:pPr indent="0" lvl="0" marL="0" rtl="0" algn="l">
              <a:spcBef>
                <a:spcPts val="1200"/>
              </a:spcBef>
              <a:spcAft>
                <a:spcPts val="0"/>
              </a:spcAft>
              <a:buNone/>
            </a:pPr>
            <a:r>
              <a:rPr b="1" lang="es" sz="1400">
                <a:latin typeface="Montserrat"/>
                <a:ea typeface="Montserrat"/>
                <a:cs typeface="Montserrat"/>
                <a:sym typeface="Montserrat"/>
              </a:rPr>
              <a:t>    </a:t>
            </a:r>
            <a:r>
              <a:rPr lang="es"/>
              <a:t>   La probabilidad de obtener</a:t>
            </a:r>
            <a:br>
              <a:rPr lang="es"/>
            </a:br>
            <a:r>
              <a:rPr lang="es"/>
              <a:t>      un  4 es:</a:t>
            </a:r>
            <a:endParaRPr b="1" sz="1400">
              <a:latin typeface="Montserrat"/>
              <a:ea typeface="Montserrat"/>
              <a:cs typeface="Montserrat"/>
              <a:sym typeface="Montserrat"/>
            </a:endParaRPr>
          </a:p>
          <a:p>
            <a:pPr indent="457200" lvl="0" marL="0" rtl="0" algn="l">
              <a:spcBef>
                <a:spcPts val="1200"/>
              </a:spcBef>
              <a:spcAft>
                <a:spcPts val="1200"/>
              </a:spcAft>
              <a:buNone/>
            </a:pPr>
            <a:r>
              <a:rPr b="1" lang="es" sz="1400">
                <a:latin typeface="Montserrat"/>
                <a:ea typeface="Montserrat"/>
                <a:cs typeface="Montserrat"/>
                <a:sym typeface="Montserrat"/>
              </a:rPr>
              <a:t>p(X=4) = 0.21</a:t>
            </a:r>
            <a:r>
              <a:rPr b="1" lang="es" sz="1400">
                <a:latin typeface="Montserrat"/>
                <a:ea typeface="Montserrat"/>
                <a:cs typeface="Montserrat"/>
                <a:sym typeface="Montserrat"/>
              </a:rPr>
              <a:t>                                     </a:t>
            </a:r>
            <a:endParaRPr/>
          </a:p>
        </p:txBody>
      </p:sp>
      <p:pic>
        <p:nvPicPr>
          <p:cNvPr id="194" name="Google Shape;194;p18"/>
          <p:cNvPicPr preferRelativeResize="0"/>
          <p:nvPr/>
        </p:nvPicPr>
        <p:blipFill>
          <a:blip r:embed="rId3">
            <a:alphaModFix/>
          </a:blip>
          <a:stretch>
            <a:fillRect/>
          </a:stretch>
        </p:blipFill>
        <p:spPr>
          <a:xfrm>
            <a:off x="4908143" y="2277668"/>
            <a:ext cx="3353625" cy="232639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19"/>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lnSpc>
                <a:spcPct val="50000"/>
              </a:lnSpc>
              <a:spcBef>
                <a:spcPts val="0"/>
              </a:spcBef>
              <a:spcAft>
                <a:spcPts val="1200"/>
              </a:spcAft>
              <a:buNone/>
            </a:pPr>
            <a:r>
              <a:rPr b="1" lang="es" sz="2500">
                <a:latin typeface="Lato"/>
                <a:ea typeface="Lato"/>
                <a:cs typeface="Lato"/>
                <a:sym typeface="Lato"/>
              </a:rPr>
              <a:t>Distribuciones Discretas</a:t>
            </a:r>
            <a:endParaRPr/>
          </a:p>
        </p:txBody>
      </p:sp>
      <p:sp>
        <p:nvSpPr>
          <p:cNvPr id="200" name="Google Shape;200;p19"/>
          <p:cNvSpPr txBox="1"/>
          <p:nvPr>
            <p:ph idx="1" type="body"/>
          </p:nvPr>
        </p:nvSpPr>
        <p:spPr>
          <a:xfrm>
            <a:off x="1297500" y="1567550"/>
            <a:ext cx="73854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s" sz="1400">
                <a:latin typeface="Montserrat"/>
                <a:ea typeface="Montserrat"/>
                <a:cs typeface="Montserrat"/>
                <a:sym typeface="Montserrat"/>
              </a:rPr>
              <a:t>1.- El CDF(Cumulative Density function) se describe como la probabilidad de observar un resultado (x) menor o igual a X</a:t>
            </a:r>
            <a:endParaRPr b="1" sz="1400">
              <a:latin typeface="Montserrat"/>
              <a:ea typeface="Montserrat"/>
              <a:cs typeface="Montserrat"/>
              <a:sym typeface="Montserrat"/>
            </a:endParaRPr>
          </a:p>
          <a:p>
            <a:pPr indent="0" lvl="0" marL="0" rtl="0" algn="l">
              <a:spcBef>
                <a:spcPts val="1200"/>
              </a:spcBef>
              <a:spcAft>
                <a:spcPts val="0"/>
              </a:spcAft>
              <a:buNone/>
            </a:pPr>
            <a:r>
              <a:rPr b="1" lang="es" sz="1400">
                <a:latin typeface="Montserrat"/>
                <a:ea typeface="Montserrat"/>
                <a:cs typeface="Montserrat"/>
                <a:sym typeface="Montserrat"/>
              </a:rPr>
              <a:t>2.- Ejemplos</a:t>
            </a:r>
            <a:endParaRPr b="1" sz="1400">
              <a:latin typeface="Montserrat"/>
              <a:ea typeface="Montserrat"/>
              <a:cs typeface="Montserrat"/>
              <a:sym typeface="Montserrat"/>
            </a:endParaRPr>
          </a:p>
          <a:p>
            <a:pPr indent="0" lvl="0" marL="0" rtl="0" algn="l">
              <a:spcBef>
                <a:spcPts val="1200"/>
              </a:spcBef>
              <a:spcAft>
                <a:spcPts val="0"/>
              </a:spcAft>
              <a:buNone/>
            </a:pPr>
            <a:r>
              <a:rPr b="1" lang="es" sz="1400">
                <a:latin typeface="Montserrat"/>
                <a:ea typeface="Montserrat"/>
                <a:cs typeface="Montserrat"/>
                <a:sym typeface="Montserrat"/>
              </a:rPr>
              <a:t>    </a:t>
            </a:r>
            <a:r>
              <a:rPr lang="es"/>
              <a:t>   La probabilidad de obtener</a:t>
            </a:r>
            <a:br>
              <a:rPr lang="es"/>
            </a:br>
            <a:r>
              <a:rPr lang="es"/>
              <a:t>      un  0,1,2,3,4 es:</a:t>
            </a:r>
            <a:endParaRPr b="1" sz="1400">
              <a:latin typeface="Montserrat"/>
              <a:ea typeface="Montserrat"/>
              <a:cs typeface="Montserrat"/>
              <a:sym typeface="Montserrat"/>
            </a:endParaRPr>
          </a:p>
          <a:p>
            <a:pPr indent="457200" lvl="0" marL="0" rtl="0" algn="l">
              <a:spcBef>
                <a:spcPts val="1200"/>
              </a:spcBef>
              <a:spcAft>
                <a:spcPts val="1200"/>
              </a:spcAft>
              <a:buNone/>
            </a:pPr>
            <a:r>
              <a:rPr b="1" lang="es" sz="1400">
                <a:latin typeface="Montserrat"/>
                <a:ea typeface="Montserrat"/>
                <a:cs typeface="Montserrat"/>
                <a:sym typeface="Montserrat"/>
              </a:rPr>
              <a:t>p(X=4) = 0.41                                 </a:t>
            </a:r>
            <a:endParaRPr/>
          </a:p>
        </p:txBody>
      </p:sp>
      <p:pic>
        <p:nvPicPr>
          <p:cNvPr id="201" name="Google Shape;201;p19"/>
          <p:cNvPicPr preferRelativeResize="0"/>
          <p:nvPr/>
        </p:nvPicPr>
        <p:blipFill>
          <a:blip r:embed="rId3">
            <a:alphaModFix/>
          </a:blip>
          <a:stretch>
            <a:fillRect/>
          </a:stretch>
        </p:blipFill>
        <p:spPr>
          <a:xfrm>
            <a:off x="4572000" y="2256294"/>
            <a:ext cx="3696800" cy="24269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20"/>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lnSpc>
                <a:spcPct val="50000"/>
              </a:lnSpc>
              <a:spcBef>
                <a:spcPts val="0"/>
              </a:spcBef>
              <a:spcAft>
                <a:spcPts val="1200"/>
              </a:spcAft>
              <a:buNone/>
            </a:pPr>
            <a:r>
              <a:rPr b="1" lang="es" sz="2500">
                <a:latin typeface="Lato"/>
                <a:ea typeface="Lato"/>
                <a:cs typeface="Lato"/>
                <a:sym typeface="Lato"/>
              </a:rPr>
              <a:t>Distribuciones Discretas</a:t>
            </a:r>
            <a:endParaRPr/>
          </a:p>
        </p:txBody>
      </p:sp>
      <p:sp>
        <p:nvSpPr>
          <p:cNvPr id="207" name="Google Shape;207;p20"/>
          <p:cNvSpPr txBox="1"/>
          <p:nvPr>
            <p:ph idx="1" type="body"/>
          </p:nvPr>
        </p:nvSpPr>
        <p:spPr>
          <a:xfrm>
            <a:off x="1297500" y="1567550"/>
            <a:ext cx="7385400" cy="32658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b="1" lang="es" sz="1400">
                <a:latin typeface="Montserrat"/>
                <a:ea typeface="Montserrat"/>
                <a:cs typeface="Montserrat"/>
                <a:sym typeface="Montserrat"/>
              </a:rPr>
              <a:t>1.- El CDF(Cumulative Density function) es la sumatoria de PMF de un resultado</a:t>
            </a:r>
            <a:endParaRPr b="1" sz="1400">
              <a:latin typeface="Montserrat"/>
              <a:ea typeface="Montserrat"/>
              <a:cs typeface="Montserrat"/>
              <a:sym typeface="Montserrat"/>
            </a:endParaRPr>
          </a:p>
          <a:p>
            <a:pPr indent="0" lvl="0" marL="0" rtl="0" algn="l">
              <a:spcBef>
                <a:spcPts val="1200"/>
              </a:spcBef>
              <a:spcAft>
                <a:spcPts val="0"/>
              </a:spcAft>
              <a:buNone/>
            </a:pPr>
            <a:r>
              <a:t/>
            </a:r>
            <a:endParaRPr b="1" sz="1400">
              <a:latin typeface="Montserrat"/>
              <a:ea typeface="Montserrat"/>
              <a:cs typeface="Montserrat"/>
              <a:sym typeface="Montserrat"/>
            </a:endParaRPr>
          </a:p>
          <a:p>
            <a:pPr indent="0" lvl="0" marL="0" rtl="0" algn="l">
              <a:spcBef>
                <a:spcPts val="1200"/>
              </a:spcBef>
              <a:spcAft>
                <a:spcPts val="0"/>
              </a:spcAft>
              <a:buNone/>
            </a:pPr>
            <a:r>
              <a:t/>
            </a:r>
            <a:endParaRPr b="1" sz="1400">
              <a:latin typeface="Montserrat"/>
              <a:ea typeface="Montserrat"/>
              <a:cs typeface="Montserrat"/>
              <a:sym typeface="Montserrat"/>
            </a:endParaRPr>
          </a:p>
          <a:p>
            <a:pPr indent="0" lvl="0" marL="0" rtl="0" algn="l">
              <a:spcBef>
                <a:spcPts val="1200"/>
              </a:spcBef>
              <a:spcAft>
                <a:spcPts val="0"/>
              </a:spcAft>
              <a:buNone/>
            </a:pPr>
            <a:r>
              <a:t/>
            </a:r>
            <a:endParaRPr b="1" sz="1400">
              <a:latin typeface="Montserrat"/>
              <a:ea typeface="Montserrat"/>
              <a:cs typeface="Montserrat"/>
              <a:sym typeface="Montserrat"/>
            </a:endParaRPr>
          </a:p>
          <a:p>
            <a:pPr indent="0" lvl="0" marL="0" rtl="0" algn="l">
              <a:spcBef>
                <a:spcPts val="1200"/>
              </a:spcBef>
              <a:spcAft>
                <a:spcPts val="0"/>
              </a:spcAft>
              <a:buNone/>
            </a:pPr>
            <a:r>
              <a:t/>
            </a:r>
            <a:endParaRPr b="1" sz="1400">
              <a:latin typeface="Montserrat"/>
              <a:ea typeface="Montserrat"/>
              <a:cs typeface="Montserrat"/>
              <a:sym typeface="Montserrat"/>
            </a:endParaRPr>
          </a:p>
          <a:p>
            <a:pPr indent="0" lvl="0" marL="0" rtl="0" algn="l">
              <a:spcBef>
                <a:spcPts val="1200"/>
              </a:spcBef>
              <a:spcAft>
                <a:spcPts val="0"/>
              </a:spcAft>
              <a:buNone/>
            </a:pPr>
            <a:r>
              <a:t/>
            </a:r>
            <a:endParaRPr b="1" sz="1400">
              <a:latin typeface="Montserrat"/>
              <a:ea typeface="Montserrat"/>
              <a:cs typeface="Montserrat"/>
              <a:sym typeface="Montserrat"/>
            </a:endParaRPr>
          </a:p>
          <a:p>
            <a:pPr indent="0" lvl="0" marL="0" rtl="0" algn="l">
              <a:spcBef>
                <a:spcPts val="1200"/>
              </a:spcBef>
              <a:spcAft>
                <a:spcPts val="0"/>
              </a:spcAft>
              <a:buNone/>
            </a:pPr>
            <a:r>
              <a:t/>
            </a:r>
            <a:endParaRPr b="1" sz="1400">
              <a:latin typeface="Montserrat"/>
              <a:ea typeface="Montserrat"/>
              <a:cs typeface="Montserrat"/>
              <a:sym typeface="Montserrat"/>
            </a:endParaRPr>
          </a:p>
          <a:p>
            <a:pPr indent="457200" lvl="0" marL="0" rtl="0" algn="l">
              <a:spcBef>
                <a:spcPts val="1200"/>
              </a:spcBef>
              <a:spcAft>
                <a:spcPts val="1200"/>
              </a:spcAft>
              <a:buNone/>
            </a:pPr>
            <a:r>
              <a:rPr b="1" lang="es" sz="1400">
                <a:latin typeface="Montserrat"/>
                <a:ea typeface="Montserrat"/>
                <a:cs typeface="Montserrat"/>
                <a:sym typeface="Montserrat"/>
              </a:rPr>
              <a:t>                              </a:t>
            </a:r>
            <a:endParaRPr/>
          </a:p>
        </p:txBody>
      </p:sp>
      <p:pic>
        <p:nvPicPr>
          <p:cNvPr id="208" name="Google Shape;208;p20"/>
          <p:cNvPicPr preferRelativeResize="0"/>
          <p:nvPr/>
        </p:nvPicPr>
        <p:blipFill>
          <a:blip r:embed="rId3">
            <a:alphaModFix/>
          </a:blip>
          <a:stretch>
            <a:fillRect/>
          </a:stretch>
        </p:blipFill>
        <p:spPr>
          <a:xfrm>
            <a:off x="699903" y="2187749"/>
            <a:ext cx="7982998" cy="2350200"/>
          </a:xfrm>
          <a:prstGeom prst="rect">
            <a:avLst/>
          </a:prstGeom>
          <a:noFill/>
          <a:ln>
            <a:noFill/>
          </a:ln>
        </p:spPr>
      </p:pic>
      <p:sp>
        <p:nvSpPr>
          <p:cNvPr id="209" name="Google Shape;209;p20"/>
          <p:cNvSpPr txBox="1"/>
          <p:nvPr/>
        </p:nvSpPr>
        <p:spPr>
          <a:xfrm>
            <a:off x="1090750" y="4537950"/>
            <a:ext cx="30000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b="1" lang="es">
                <a:solidFill>
                  <a:schemeClr val="lt1"/>
                </a:solidFill>
                <a:latin typeface="Montserrat"/>
                <a:ea typeface="Montserrat"/>
                <a:cs typeface="Montserrat"/>
                <a:sym typeface="Montserrat"/>
              </a:rPr>
              <a:t>F</a:t>
            </a:r>
            <a:r>
              <a:rPr b="1" lang="es">
                <a:solidFill>
                  <a:schemeClr val="lt1"/>
                </a:solidFill>
                <a:latin typeface="Montserrat"/>
                <a:ea typeface="Montserrat"/>
                <a:cs typeface="Montserrat"/>
                <a:sym typeface="Montserrat"/>
              </a:rPr>
              <a:t>(6) = 0.82 </a:t>
            </a:r>
            <a:endParaRPr/>
          </a:p>
        </p:txBody>
      </p:sp>
      <p:sp>
        <p:nvSpPr>
          <p:cNvPr id="210" name="Google Shape;210;p20"/>
          <p:cNvSpPr txBox="1"/>
          <p:nvPr/>
        </p:nvSpPr>
        <p:spPr>
          <a:xfrm>
            <a:off x="4857600" y="4537950"/>
            <a:ext cx="34788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b="1" lang="es">
                <a:solidFill>
                  <a:schemeClr val="lt1"/>
                </a:solidFill>
                <a:latin typeface="Montserrat"/>
                <a:ea typeface="Montserrat"/>
                <a:cs typeface="Montserrat"/>
                <a:sym typeface="Montserrat"/>
              </a:rPr>
              <a:t>p(X=0)+p(X+1)+....+ p(X+6)</a:t>
            </a:r>
            <a:r>
              <a:rPr b="1" lang="es">
                <a:solidFill>
                  <a:schemeClr val="lt1"/>
                </a:solidFill>
                <a:latin typeface="Montserrat"/>
                <a:ea typeface="Montserrat"/>
                <a:cs typeface="Montserrat"/>
                <a:sym typeface="Montserrat"/>
              </a:rPr>
              <a:t> =   0.82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21"/>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lnSpc>
                <a:spcPct val="50000"/>
              </a:lnSpc>
              <a:spcBef>
                <a:spcPts val="0"/>
              </a:spcBef>
              <a:spcAft>
                <a:spcPts val="1200"/>
              </a:spcAft>
              <a:buNone/>
            </a:pPr>
            <a:r>
              <a:rPr b="1" lang="es" sz="2500">
                <a:latin typeface="Lato"/>
                <a:ea typeface="Lato"/>
                <a:cs typeface="Lato"/>
                <a:sym typeface="Lato"/>
              </a:rPr>
              <a:t>Distribuciones Continuas</a:t>
            </a:r>
            <a:endParaRPr/>
          </a:p>
        </p:txBody>
      </p:sp>
      <p:sp>
        <p:nvSpPr>
          <p:cNvPr id="216" name="Google Shape;216;p21"/>
          <p:cNvSpPr txBox="1"/>
          <p:nvPr>
            <p:ph idx="1" type="body"/>
          </p:nvPr>
        </p:nvSpPr>
        <p:spPr>
          <a:xfrm>
            <a:off x="1297500" y="1567550"/>
            <a:ext cx="7385400" cy="32658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b="1" lang="es" sz="1400">
                <a:latin typeface="Montserrat"/>
                <a:ea typeface="Montserrat"/>
                <a:cs typeface="Montserrat"/>
                <a:sym typeface="Montserrat"/>
              </a:rPr>
              <a:t>1.- Las distribuciones Continuas tienen un CDF suave en </a:t>
            </a:r>
            <a:r>
              <a:rPr b="1" lang="es" sz="1400">
                <a:latin typeface="Montserrat"/>
                <a:ea typeface="Montserrat"/>
                <a:cs typeface="Montserrat"/>
                <a:sym typeface="Montserrat"/>
              </a:rPr>
              <a:t>comparación</a:t>
            </a:r>
            <a:r>
              <a:rPr b="1" lang="es" sz="1400">
                <a:latin typeface="Montserrat"/>
                <a:ea typeface="Montserrat"/>
                <a:cs typeface="Montserrat"/>
                <a:sym typeface="Montserrat"/>
              </a:rPr>
              <a:t> a las discretas que son </a:t>
            </a:r>
            <a:r>
              <a:rPr b="1" lang="es" sz="1400">
                <a:latin typeface="Montserrat"/>
                <a:ea typeface="Montserrat"/>
                <a:cs typeface="Montserrat"/>
                <a:sym typeface="Montserrat"/>
              </a:rPr>
              <a:t>más</a:t>
            </a:r>
            <a:r>
              <a:rPr b="1" lang="es" sz="1400">
                <a:latin typeface="Montserrat"/>
                <a:ea typeface="Montserrat"/>
                <a:cs typeface="Montserrat"/>
                <a:sym typeface="Montserrat"/>
              </a:rPr>
              <a:t> como en escalera</a:t>
            </a:r>
            <a:endParaRPr b="1" sz="1400">
              <a:latin typeface="Montserrat"/>
              <a:ea typeface="Montserrat"/>
              <a:cs typeface="Montserrat"/>
              <a:sym typeface="Montserrat"/>
            </a:endParaRPr>
          </a:p>
          <a:p>
            <a:pPr indent="0" lvl="0" marL="0" rtl="0" algn="l">
              <a:spcBef>
                <a:spcPts val="1200"/>
              </a:spcBef>
              <a:spcAft>
                <a:spcPts val="0"/>
              </a:spcAft>
              <a:buNone/>
            </a:pPr>
            <a:r>
              <a:t/>
            </a:r>
            <a:endParaRPr b="1" sz="1400">
              <a:latin typeface="Montserrat"/>
              <a:ea typeface="Montserrat"/>
              <a:cs typeface="Montserrat"/>
              <a:sym typeface="Montserrat"/>
            </a:endParaRPr>
          </a:p>
          <a:p>
            <a:pPr indent="0" lvl="0" marL="0" rtl="0" algn="l">
              <a:spcBef>
                <a:spcPts val="1200"/>
              </a:spcBef>
              <a:spcAft>
                <a:spcPts val="0"/>
              </a:spcAft>
              <a:buNone/>
            </a:pPr>
            <a:r>
              <a:t/>
            </a:r>
            <a:endParaRPr b="1" sz="1400">
              <a:latin typeface="Montserrat"/>
              <a:ea typeface="Montserrat"/>
              <a:cs typeface="Montserrat"/>
              <a:sym typeface="Montserrat"/>
            </a:endParaRPr>
          </a:p>
          <a:p>
            <a:pPr indent="0" lvl="0" marL="0" rtl="0" algn="l">
              <a:spcBef>
                <a:spcPts val="1200"/>
              </a:spcBef>
              <a:spcAft>
                <a:spcPts val="0"/>
              </a:spcAft>
              <a:buNone/>
            </a:pPr>
            <a:r>
              <a:t/>
            </a:r>
            <a:endParaRPr b="1" sz="1400">
              <a:latin typeface="Montserrat"/>
              <a:ea typeface="Montserrat"/>
              <a:cs typeface="Montserrat"/>
              <a:sym typeface="Montserrat"/>
            </a:endParaRPr>
          </a:p>
          <a:p>
            <a:pPr indent="0" lvl="0" marL="0" rtl="0" algn="l">
              <a:spcBef>
                <a:spcPts val="1200"/>
              </a:spcBef>
              <a:spcAft>
                <a:spcPts val="0"/>
              </a:spcAft>
              <a:buNone/>
            </a:pPr>
            <a:r>
              <a:t/>
            </a:r>
            <a:endParaRPr b="1" sz="1400">
              <a:latin typeface="Montserrat"/>
              <a:ea typeface="Montserrat"/>
              <a:cs typeface="Montserrat"/>
              <a:sym typeface="Montserrat"/>
            </a:endParaRPr>
          </a:p>
          <a:p>
            <a:pPr indent="0" lvl="0" marL="0" rtl="0" algn="l">
              <a:spcBef>
                <a:spcPts val="1200"/>
              </a:spcBef>
              <a:spcAft>
                <a:spcPts val="0"/>
              </a:spcAft>
              <a:buNone/>
            </a:pPr>
            <a:r>
              <a:t/>
            </a:r>
            <a:endParaRPr b="1" sz="1400">
              <a:latin typeface="Montserrat"/>
              <a:ea typeface="Montserrat"/>
              <a:cs typeface="Montserrat"/>
              <a:sym typeface="Montserrat"/>
            </a:endParaRPr>
          </a:p>
          <a:p>
            <a:pPr indent="0" lvl="0" marL="0" rtl="0" algn="l">
              <a:spcBef>
                <a:spcPts val="1200"/>
              </a:spcBef>
              <a:spcAft>
                <a:spcPts val="0"/>
              </a:spcAft>
              <a:buNone/>
            </a:pPr>
            <a:r>
              <a:t/>
            </a:r>
            <a:endParaRPr b="1" sz="1400">
              <a:latin typeface="Montserrat"/>
              <a:ea typeface="Montserrat"/>
              <a:cs typeface="Montserrat"/>
              <a:sym typeface="Montserrat"/>
            </a:endParaRPr>
          </a:p>
          <a:p>
            <a:pPr indent="457200" lvl="0" marL="0" rtl="0" algn="l">
              <a:spcBef>
                <a:spcPts val="1200"/>
              </a:spcBef>
              <a:spcAft>
                <a:spcPts val="1200"/>
              </a:spcAft>
              <a:buNone/>
            </a:pPr>
            <a:r>
              <a:rPr b="1" lang="es" sz="1400">
                <a:latin typeface="Montserrat"/>
                <a:ea typeface="Montserrat"/>
                <a:cs typeface="Montserrat"/>
                <a:sym typeface="Montserrat"/>
              </a:rPr>
              <a:t>                              </a:t>
            </a:r>
            <a:endParaRPr/>
          </a:p>
        </p:txBody>
      </p:sp>
      <p:pic>
        <p:nvPicPr>
          <p:cNvPr id="217" name="Google Shape;217;p21"/>
          <p:cNvPicPr preferRelativeResize="0"/>
          <p:nvPr/>
        </p:nvPicPr>
        <p:blipFill>
          <a:blip r:embed="rId3">
            <a:alphaModFix/>
          </a:blip>
          <a:stretch>
            <a:fillRect/>
          </a:stretch>
        </p:blipFill>
        <p:spPr>
          <a:xfrm>
            <a:off x="871150" y="2274467"/>
            <a:ext cx="7592149" cy="2503383"/>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